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23" r:id="rId3"/>
    <p:sldMasterId id="2147483734" r:id="rId4"/>
  </p:sldMasterIdLst>
  <p:notesMasterIdLst>
    <p:notesMasterId r:id="rId49"/>
  </p:notesMasterIdLst>
  <p:sldIdLst>
    <p:sldId id="434" r:id="rId5"/>
    <p:sldId id="437" r:id="rId6"/>
    <p:sldId id="439" r:id="rId7"/>
    <p:sldId id="441" r:id="rId8"/>
    <p:sldId id="442" r:id="rId9"/>
    <p:sldId id="443" r:id="rId10"/>
    <p:sldId id="565" r:id="rId11"/>
    <p:sldId id="562" r:id="rId12"/>
    <p:sldId id="447" r:id="rId13"/>
    <p:sldId id="448" r:id="rId14"/>
    <p:sldId id="449" r:id="rId15"/>
    <p:sldId id="567" r:id="rId16"/>
    <p:sldId id="453" r:id="rId17"/>
    <p:sldId id="454" r:id="rId18"/>
    <p:sldId id="568" r:id="rId19"/>
    <p:sldId id="572" r:id="rId20"/>
    <p:sldId id="573" r:id="rId21"/>
    <p:sldId id="574" r:id="rId22"/>
    <p:sldId id="575" r:id="rId23"/>
    <p:sldId id="576" r:id="rId24"/>
    <p:sldId id="464" r:id="rId25"/>
    <p:sldId id="465" r:id="rId26"/>
    <p:sldId id="577" r:id="rId27"/>
    <p:sldId id="578" r:id="rId28"/>
    <p:sldId id="579" r:id="rId29"/>
    <p:sldId id="580" r:id="rId30"/>
    <p:sldId id="581" r:id="rId31"/>
    <p:sldId id="582" r:id="rId32"/>
    <p:sldId id="583" r:id="rId33"/>
    <p:sldId id="584" r:id="rId34"/>
    <p:sldId id="585" r:id="rId35"/>
    <p:sldId id="586" r:id="rId36"/>
    <p:sldId id="587" r:id="rId37"/>
    <p:sldId id="588" r:id="rId38"/>
    <p:sldId id="589" r:id="rId39"/>
    <p:sldId id="590" r:id="rId40"/>
    <p:sldId id="591" r:id="rId41"/>
    <p:sldId id="592" r:id="rId42"/>
    <p:sldId id="593" r:id="rId43"/>
    <p:sldId id="594" r:id="rId44"/>
    <p:sldId id="595" r:id="rId45"/>
    <p:sldId id="596" r:id="rId46"/>
    <p:sldId id="495" r:id="rId47"/>
    <p:sldId id="496" r:id="rId48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FB8"/>
    <a:srgbClr val="3CB1EC"/>
    <a:srgbClr val="DEDEDE"/>
    <a:srgbClr val="FFFFFF"/>
    <a:srgbClr val="2B2F3A"/>
    <a:srgbClr val="E5E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63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60" y="40"/>
      </p:cViewPr>
      <p:guideLst>
        <p:guide orient="horz"/>
        <p:guide pos="76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6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3" Type="http://schemas.openxmlformats.org/officeDocument/2006/relationships/tags" Target="tags/tag2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1.xml"/><Relationship Id="rId49" Type="http://schemas.openxmlformats.org/officeDocument/2006/relationships/notesMaster" Target="notesMasters/notesMaster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EF939-7F4C-1C4C-845B-0F664143355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24C48-5CA5-D941-9E80-926F4A8E064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998902" y="1112044"/>
            <a:ext cx="10194196" cy="4715333"/>
            <a:chOff x="828920" y="1112044"/>
            <a:chExt cx="10194196" cy="4715333"/>
          </a:xfrm>
        </p:grpSpPr>
        <p:sp>
          <p:nvSpPr>
            <p:cNvPr id="6" name="矩形 5"/>
            <p:cNvSpPr/>
            <p:nvPr/>
          </p:nvSpPr>
          <p:spPr>
            <a:xfrm>
              <a:off x="828920" y="1112044"/>
              <a:ext cx="10194196" cy="4715333"/>
            </a:xfrm>
            <a:prstGeom prst="rect">
              <a:avLst/>
            </a:prstGeom>
            <a:solidFill>
              <a:srgbClr val="127FB8"/>
            </a:solidFill>
            <a:ln w="381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00664" y="1335587"/>
              <a:ext cx="9862945" cy="428784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4800000"/>
              </a:lightRig>
            </a:scene3d>
            <a:sp3d>
              <a:bevelT w="63500" h="25400" prst="angle"/>
            </a:sp3d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246080" y="686801"/>
            <a:ext cx="3460673" cy="1382795"/>
            <a:chOff x="1387563" y="938385"/>
            <a:chExt cx="3460673" cy="1382795"/>
          </a:xfrm>
        </p:grpSpPr>
        <p:sp>
          <p:nvSpPr>
            <p:cNvPr id="9" name="等腰三角形 8"/>
            <p:cNvSpPr/>
            <p:nvPr/>
          </p:nvSpPr>
          <p:spPr>
            <a:xfrm>
              <a:off x="3873883" y="1179068"/>
              <a:ext cx="974353" cy="581629"/>
            </a:xfrm>
            <a:prstGeom prst="triangle">
              <a:avLst/>
            </a:pr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6"/>
            <p:cNvSpPr/>
            <p:nvPr/>
          </p:nvSpPr>
          <p:spPr>
            <a:xfrm>
              <a:off x="2086395" y="1179068"/>
              <a:ext cx="2274664" cy="835160"/>
            </a:xfrm>
            <a:custGeom>
              <a:avLst/>
              <a:gdLst>
                <a:gd name="connsiteX0" fmla="*/ 443132 w 1647678"/>
                <a:gd name="connsiteY0" fmla="*/ 0 h 640080"/>
                <a:gd name="connsiteX1" fmla="*/ 1647678 w 1647678"/>
                <a:gd name="connsiteY1" fmla="*/ 0 h 640080"/>
                <a:gd name="connsiteX2" fmla="*/ 1204546 w 1647678"/>
                <a:gd name="connsiteY2" fmla="*/ 640080 h 640080"/>
                <a:gd name="connsiteX3" fmla="*/ 0 w 1647678"/>
                <a:gd name="connsiteY3" fmla="*/ 640080 h 640080"/>
                <a:gd name="connsiteX4" fmla="*/ 443132 w 1647678"/>
                <a:gd name="connsiteY4" fmla="*/ 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8" h="640080">
                  <a:moveTo>
                    <a:pt x="443132" y="0"/>
                  </a:moveTo>
                  <a:lnTo>
                    <a:pt x="1647678" y="0"/>
                  </a:lnTo>
                  <a:lnTo>
                    <a:pt x="1204546" y="640080"/>
                  </a:lnTo>
                  <a:lnTo>
                    <a:pt x="0" y="640080"/>
                  </a:lnTo>
                  <a:lnTo>
                    <a:pt x="443132" y="0"/>
                  </a:lnTo>
                  <a:close/>
                </a:path>
              </a:pathLst>
            </a:cu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91597" y="1354688"/>
              <a:ext cx="16830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2400" b="1" dirty="0">
                  <a:solidFill>
                    <a:prstClr val="white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本章小结</a:t>
              </a:r>
              <a:endParaRPr lang="zh-CN" altLang="en-US" sz="2400" b="1" dirty="0">
                <a:solidFill>
                  <a:prstClr val="whit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2321538" y="1897890"/>
              <a:ext cx="423290" cy="423290"/>
            </a:xfrm>
            <a:prstGeom prst="ellipse">
              <a:avLst/>
            </a:prstGeom>
            <a:gradFill flip="none" rotWithShape="1"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3200000" scaled="0"/>
              <a:tileRect/>
            </a:gradFill>
            <a:ln w="28575" cap="flat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387563" y="1471842"/>
              <a:ext cx="426048" cy="426048"/>
            </a:xfrm>
            <a:prstGeom prst="ellipse">
              <a:avLst/>
            </a:prstGeom>
            <a:gradFill flip="none" rotWithShape="1">
              <a:gsLst>
                <a:gs pos="0">
                  <a:srgbClr val="127FB8"/>
                </a:gs>
                <a:gs pos="100000">
                  <a:srgbClr val="3CB1EC"/>
                </a:gs>
              </a:gsLst>
              <a:lin ang="8100000" scaled="1"/>
              <a:tileRect/>
            </a:gradFill>
            <a:ln w="28575" cap="flat" cmpd="sng" algn="ctr">
              <a:gradFill>
                <a:gsLst>
                  <a:gs pos="0">
                    <a:srgbClr val="3CB1EC"/>
                  </a:gs>
                  <a:gs pos="100000">
                    <a:srgbClr val="127FB8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086395" y="1542967"/>
              <a:ext cx="256981" cy="25698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87893" y="938385"/>
              <a:ext cx="473166" cy="473166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" name="椭圆 15"/>
          <p:cNvSpPr/>
          <p:nvPr userDrawn="1"/>
        </p:nvSpPr>
        <p:spPr>
          <a:xfrm flipH="1">
            <a:off x="9560282" y="5658449"/>
            <a:ext cx="423290" cy="423290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3200000" scaled="0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 flipH="1">
            <a:off x="11597022" y="4927518"/>
            <a:ext cx="238303" cy="238303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8900000" scaled="1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 userDrawn="1"/>
        </p:nvSpPr>
        <p:spPr>
          <a:xfrm>
            <a:off x="11455241" y="4059606"/>
            <a:ext cx="523999" cy="523999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85800"/>
            <a:endParaRPr lang="zh-CN" altLang="en-US" sz="135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 userDrawn="1"/>
        </p:nvSpPr>
        <p:spPr>
          <a:xfrm>
            <a:off x="10433609" y="5348782"/>
            <a:ext cx="478595" cy="478595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85800"/>
            <a:endParaRPr lang="zh-CN" altLang="en-US" sz="135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8626307" y="5232401"/>
            <a:ext cx="426048" cy="426048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85800"/>
            <a:endParaRPr lang="zh-CN" altLang="en-US" sz="135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995712" y="5609070"/>
            <a:ext cx="256981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 userDrawn="1"/>
        </p:nvSpPr>
        <p:spPr>
          <a:xfrm>
            <a:off x="9325139" y="5303525"/>
            <a:ext cx="256981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634942" y="4207682"/>
            <a:ext cx="473166" cy="473166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10143078" y="4708774"/>
            <a:ext cx="1470451" cy="1470451"/>
            <a:chOff x="9140512" y="4395599"/>
            <a:chExt cx="1470451" cy="1470451"/>
          </a:xfrm>
        </p:grpSpPr>
        <p:grpSp>
          <p:nvGrpSpPr>
            <p:cNvPr id="25" name="组合 24"/>
            <p:cNvGrpSpPr/>
            <p:nvPr/>
          </p:nvGrpSpPr>
          <p:grpSpPr>
            <a:xfrm>
              <a:off x="9140512" y="4395599"/>
              <a:ext cx="1470451" cy="1470451"/>
              <a:chOff x="9140512" y="4395599"/>
              <a:chExt cx="1470451" cy="1470451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9140512" y="4395599"/>
                <a:ext cx="1470451" cy="1470451"/>
                <a:chOff x="9140512" y="4395599"/>
                <a:chExt cx="1470451" cy="1470451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 flipH="1">
                  <a:off x="9140512" y="4395599"/>
                  <a:ext cx="1470451" cy="1470451"/>
                  <a:chOff x="2848131" y="1860029"/>
                  <a:chExt cx="3807502" cy="3807502"/>
                </a:xfrm>
              </p:grpSpPr>
              <p:sp>
                <p:nvSpPr>
                  <p:cNvPr id="38" name="椭圆 37"/>
                  <p:cNvSpPr/>
                  <p:nvPr/>
                </p:nvSpPr>
                <p:spPr>
                  <a:xfrm>
                    <a:off x="2848131" y="1860029"/>
                    <a:ext cx="3807502" cy="380750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E0E0E0"/>
                      </a:gs>
                    </a:gsLst>
                    <a:lin ang="54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444500" dist="1905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6858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9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9" name="椭圆 38"/>
                  <p:cNvSpPr/>
                  <p:nvPr/>
                </p:nvSpPr>
                <p:spPr>
                  <a:xfrm>
                    <a:off x="2936814" y="1948725"/>
                    <a:ext cx="3630123" cy="36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DDDEDD"/>
                      </a:gs>
                    </a:gsLst>
                    <a:lin ang="189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6858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9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9361177" y="4964388"/>
                  <a:ext cx="1061878" cy="368683"/>
                  <a:chOff x="3454194" y="2297765"/>
                  <a:chExt cx="5283612" cy="1834466"/>
                </a:xfrm>
                <a:noFill/>
              </p:grpSpPr>
              <p:sp>
                <p:nvSpPr>
                  <p:cNvPr id="36" name="椭圆 35"/>
                  <p:cNvSpPr/>
                  <p:nvPr/>
                </p:nvSpPr>
                <p:spPr>
                  <a:xfrm rot="900000">
                    <a:off x="3454194" y="2297765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椭圆 36"/>
                  <p:cNvSpPr/>
                  <p:nvPr/>
                </p:nvSpPr>
                <p:spPr>
                  <a:xfrm rot="375874">
                    <a:off x="3454196" y="2297767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33" name="加号 32"/>
              <p:cNvSpPr/>
              <p:nvPr/>
            </p:nvSpPr>
            <p:spPr>
              <a:xfrm>
                <a:off x="9470107" y="4726721"/>
                <a:ext cx="844018" cy="844018"/>
              </a:xfrm>
              <a:prstGeom prst="mathPlus">
                <a:avLst/>
              </a:prstGeom>
              <a:solidFill>
                <a:srgbClr val="3CB1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9489821" y="5292989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30" name="泪滴形 29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泪滴形 30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rot="9900000">
              <a:off x="10089797" y="4813037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28" name="泪滴形 27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泪滴形 28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085" y="6365763"/>
            <a:ext cx="2237047" cy="457162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581292" y="1257351"/>
            <a:ext cx="3221501" cy="4343298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0827064" y="20948"/>
            <a:ext cx="1008000" cy="1008000"/>
            <a:chOff x="10879818" y="68025"/>
            <a:chExt cx="1080000" cy="1080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椭圆 11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581292" y="5748825"/>
            <a:ext cx="3253772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085" y="6365763"/>
            <a:ext cx="2237047" cy="45716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253224" y="6881"/>
            <a:ext cx="4543743" cy="4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口腔科学（第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9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版）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6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6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9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9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 fontAlgn="base"/>
            <a:endParaRPr lang="zh-CN" altLang="en-US" strike="noStrike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7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 fontAlgn="base"/>
            <a:endParaRPr lang="zh-CN" altLang="en-US" strike="noStrike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7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7" Type="http://schemas.openxmlformats.org/officeDocument/2006/relationships/theme" Target="../theme/theme1.xml"/><Relationship Id="rId76" Type="http://schemas.openxmlformats.org/officeDocument/2006/relationships/image" Target="../media/image4.png"/><Relationship Id="rId75" Type="http://schemas.openxmlformats.org/officeDocument/2006/relationships/image" Target="../media/image3.png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7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5" Type="http://schemas.openxmlformats.org/officeDocument/2006/relationships/theme" Target="../theme/theme3.xml"/><Relationship Id="rId74" Type="http://schemas.openxmlformats.org/officeDocument/2006/relationships/image" Target="../media/image4.png"/><Relationship Id="rId73" Type="http://schemas.openxmlformats.org/officeDocument/2006/relationships/image" Target="../media/image3.png"/><Relationship Id="rId72" Type="http://schemas.openxmlformats.org/officeDocument/2006/relationships/slideLayout" Target="../slideLayouts/slideLayout156.xml"/><Relationship Id="rId71" Type="http://schemas.openxmlformats.org/officeDocument/2006/relationships/slideLayout" Target="../slideLayouts/slideLayout155.xml"/><Relationship Id="rId70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91.xml"/><Relationship Id="rId69" Type="http://schemas.openxmlformats.org/officeDocument/2006/relationships/slideLayout" Target="../slideLayouts/slideLayout153.xml"/><Relationship Id="rId68" Type="http://schemas.openxmlformats.org/officeDocument/2006/relationships/slideLayout" Target="../slideLayouts/slideLayout152.xml"/><Relationship Id="rId67" Type="http://schemas.openxmlformats.org/officeDocument/2006/relationships/slideLayout" Target="../slideLayouts/slideLayout151.xml"/><Relationship Id="rId66" Type="http://schemas.openxmlformats.org/officeDocument/2006/relationships/slideLayout" Target="../slideLayouts/slideLayout150.xml"/><Relationship Id="rId65" Type="http://schemas.openxmlformats.org/officeDocument/2006/relationships/slideLayout" Target="../slideLayouts/slideLayout149.xml"/><Relationship Id="rId64" Type="http://schemas.openxmlformats.org/officeDocument/2006/relationships/slideLayout" Target="../slideLayouts/slideLayout148.xml"/><Relationship Id="rId63" Type="http://schemas.openxmlformats.org/officeDocument/2006/relationships/slideLayout" Target="../slideLayouts/slideLayout147.xml"/><Relationship Id="rId62" Type="http://schemas.openxmlformats.org/officeDocument/2006/relationships/slideLayout" Target="../slideLayouts/slideLayout146.xml"/><Relationship Id="rId61" Type="http://schemas.openxmlformats.org/officeDocument/2006/relationships/slideLayout" Target="../slideLayouts/slideLayout145.xml"/><Relationship Id="rId60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90.xml"/><Relationship Id="rId59" Type="http://schemas.openxmlformats.org/officeDocument/2006/relationships/slideLayout" Target="../slideLayouts/slideLayout143.xml"/><Relationship Id="rId58" Type="http://schemas.openxmlformats.org/officeDocument/2006/relationships/slideLayout" Target="../slideLayouts/slideLayout142.xml"/><Relationship Id="rId57" Type="http://schemas.openxmlformats.org/officeDocument/2006/relationships/slideLayout" Target="../slideLayouts/slideLayout141.xml"/><Relationship Id="rId56" Type="http://schemas.openxmlformats.org/officeDocument/2006/relationships/slideLayout" Target="../slideLayouts/slideLayout140.xml"/><Relationship Id="rId55" Type="http://schemas.openxmlformats.org/officeDocument/2006/relationships/slideLayout" Target="../slideLayouts/slideLayout139.xml"/><Relationship Id="rId54" Type="http://schemas.openxmlformats.org/officeDocument/2006/relationships/slideLayout" Target="../slideLayouts/slideLayout138.xml"/><Relationship Id="rId53" Type="http://schemas.openxmlformats.org/officeDocument/2006/relationships/slideLayout" Target="../slideLayouts/slideLayout137.xml"/><Relationship Id="rId52" Type="http://schemas.openxmlformats.org/officeDocument/2006/relationships/slideLayout" Target="../slideLayouts/slideLayout136.xml"/><Relationship Id="rId51" Type="http://schemas.openxmlformats.org/officeDocument/2006/relationships/slideLayout" Target="../slideLayouts/slideLayout135.xml"/><Relationship Id="rId50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89.xml"/><Relationship Id="rId49" Type="http://schemas.openxmlformats.org/officeDocument/2006/relationships/slideLayout" Target="../slideLayouts/slideLayout133.xml"/><Relationship Id="rId48" Type="http://schemas.openxmlformats.org/officeDocument/2006/relationships/slideLayout" Target="../slideLayouts/slideLayout132.xml"/><Relationship Id="rId47" Type="http://schemas.openxmlformats.org/officeDocument/2006/relationships/slideLayout" Target="../slideLayouts/slideLayout131.xml"/><Relationship Id="rId46" Type="http://schemas.openxmlformats.org/officeDocument/2006/relationships/slideLayout" Target="../slideLayouts/slideLayout130.xml"/><Relationship Id="rId45" Type="http://schemas.openxmlformats.org/officeDocument/2006/relationships/slideLayout" Target="../slideLayouts/slideLayout129.xml"/><Relationship Id="rId44" Type="http://schemas.openxmlformats.org/officeDocument/2006/relationships/slideLayout" Target="../slideLayouts/slideLayout128.xml"/><Relationship Id="rId43" Type="http://schemas.openxmlformats.org/officeDocument/2006/relationships/slideLayout" Target="../slideLayouts/slideLayout127.xml"/><Relationship Id="rId42" Type="http://schemas.openxmlformats.org/officeDocument/2006/relationships/slideLayout" Target="../slideLayouts/slideLayout126.xml"/><Relationship Id="rId41" Type="http://schemas.openxmlformats.org/officeDocument/2006/relationships/slideLayout" Target="../slideLayouts/slideLayout125.xml"/><Relationship Id="rId4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88.xml"/><Relationship Id="rId39" Type="http://schemas.openxmlformats.org/officeDocument/2006/relationships/slideLayout" Target="../slideLayouts/slideLayout123.xml"/><Relationship Id="rId38" Type="http://schemas.openxmlformats.org/officeDocument/2006/relationships/slideLayout" Target="../slideLayouts/slideLayout122.xml"/><Relationship Id="rId37" Type="http://schemas.openxmlformats.org/officeDocument/2006/relationships/slideLayout" Target="../slideLayouts/slideLayout121.xml"/><Relationship Id="rId36" Type="http://schemas.openxmlformats.org/officeDocument/2006/relationships/slideLayout" Target="../slideLayouts/slideLayout120.xml"/><Relationship Id="rId35" Type="http://schemas.openxmlformats.org/officeDocument/2006/relationships/slideLayout" Target="../slideLayouts/slideLayout119.xml"/><Relationship Id="rId34" Type="http://schemas.openxmlformats.org/officeDocument/2006/relationships/slideLayout" Target="../slideLayouts/slideLayout118.xml"/><Relationship Id="rId33" Type="http://schemas.openxmlformats.org/officeDocument/2006/relationships/slideLayout" Target="../slideLayouts/slideLayout117.xml"/><Relationship Id="rId32" Type="http://schemas.openxmlformats.org/officeDocument/2006/relationships/slideLayout" Target="../slideLayouts/slideLayout116.xml"/><Relationship Id="rId31" Type="http://schemas.openxmlformats.org/officeDocument/2006/relationships/slideLayout" Target="../slideLayouts/slideLayout115.xml"/><Relationship Id="rId30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113.xml"/><Relationship Id="rId28" Type="http://schemas.openxmlformats.org/officeDocument/2006/relationships/slideLayout" Target="../slideLayouts/slideLayout112.xml"/><Relationship Id="rId27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2"/>
          <p:cNvSpPr/>
          <p:nvPr/>
        </p:nvSpPr>
        <p:spPr>
          <a:xfrm>
            <a:off x="0" y="853017"/>
            <a:ext cx="12192000" cy="116416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7" name="燕尾形 1"/>
          <p:cNvSpPr/>
          <p:nvPr/>
        </p:nvSpPr>
        <p:spPr>
          <a:xfrm>
            <a:off x="117009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/>
          <p:nvPr/>
        </p:nvSpPr>
        <p:spPr>
          <a:xfrm>
            <a:off x="118533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/>
          <p:nvPr/>
        </p:nvSpPr>
        <p:spPr>
          <a:xfrm>
            <a:off x="804333" y="867833"/>
            <a:ext cx="86784" cy="86784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/>
          </p:cNvSpPr>
          <p:nvPr/>
        </p:nvSpPr>
        <p:spPr>
          <a:xfrm>
            <a:off x="565151" y="188384"/>
            <a:ext cx="563033" cy="719667"/>
          </a:xfrm>
          <a:custGeom>
            <a:avLst/>
            <a:gdLst/>
            <a:ahLst/>
            <a:cxnLst>
              <a:cxn ang="0">
                <a:pos x="97546" y="0"/>
              </a:cxn>
              <a:cxn ang="0">
                <a:pos x="195092" y="102344"/>
              </a:cxn>
              <a:cxn ang="0">
                <a:pos x="164728" y="176264"/>
              </a:cxn>
              <a:cxn ang="0">
                <a:pos x="97491" y="258747"/>
              </a:cxn>
              <a:cxn ang="0">
                <a:pos x="29998" y="175950"/>
              </a:cxn>
              <a:cxn ang="0">
                <a:pos x="17082" y="160105"/>
              </a:cxn>
              <a:cxn ang="0">
                <a:pos x="16925" y="159912"/>
              </a:cxn>
              <a:cxn ang="0">
                <a:pos x="16931" y="159912"/>
              </a:cxn>
              <a:cxn ang="0">
                <a:pos x="0" y="102344"/>
              </a:cxn>
              <a:cxn ang="0">
                <a:pos x="97546" y="0"/>
              </a:cxn>
            </a:cxnLst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 sz="2400"/>
          </a:p>
        </p:txBody>
      </p:sp>
      <p:sp>
        <p:nvSpPr>
          <p:cNvPr id="1031" name="矩形 16"/>
          <p:cNvSpPr/>
          <p:nvPr/>
        </p:nvSpPr>
        <p:spPr>
          <a:xfrm>
            <a:off x="410633" y="279400"/>
            <a:ext cx="791633" cy="37041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algn="ctr"/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</a:t>
            </a:r>
            <a:fld id="{9A0DB2DC-4C9A-4742-B13C-FB6460FD3503}" type="slidenum">
              <a:rPr lang="zh-CN" altLang="en-US" sz="2265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</a:fld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 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2" name="Picture 12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431800" y="6337300"/>
            <a:ext cx="1151467" cy="49106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grpSp>
        <p:nvGrpSpPr>
          <p:cNvPr id="1033" name="组合 3"/>
          <p:cNvGrpSpPr/>
          <p:nvPr/>
        </p:nvGrpSpPr>
        <p:grpSpPr>
          <a:xfrm>
            <a:off x="-33867" y="6254751"/>
            <a:ext cx="12350751" cy="95249"/>
            <a:chOff x="-26763" y="3448539"/>
            <a:chExt cx="9263159" cy="95955"/>
          </a:xfrm>
        </p:grpSpPr>
        <p:sp>
          <p:nvSpPr>
            <p:cNvPr id="1034" name="矩形 2"/>
            <p:cNvSpPr/>
            <p:nvPr userDrawn="1"/>
          </p:nvSpPr>
          <p:spPr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" name="矩形 14"/>
            <p:cNvSpPr/>
            <p:nvPr userDrawn="1"/>
          </p:nvSpPr>
          <p:spPr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6" name="矩形 15"/>
            <p:cNvSpPr/>
            <p:nvPr userDrawn="1"/>
          </p:nvSpPr>
          <p:spPr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7" name="TextBox 4"/>
          <p:cNvSpPr txBox="1"/>
          <p:nvPr/>
        </p:nvSpPr>
        <p:spPr>
          <a:xfrm>
            <a:off x="1456267" y="6358467"/>
            <a:ext cx="4145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24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sz="24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8" name="Picture 13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8890000" y="6360584"/>
            <a:ext cx="3026833" cy="48683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</p:sldLayoutIdLst>
  <p:transition spd="slow"/>
  <p:hf sldNum="0" hdr="0" ftr="0" dt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735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135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06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741295" indent="-302895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33508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39604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45700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51796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6184"/>
            <a:ext cx="10515600" cy="132503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171450"/>
            <a:r>
              <a:rPr lang="zh-CN" altLang="en-US"/>
              <a:t>第二级</a:t>
            </a:r>
            <a:endParaRPr lang="zh-CN" altLang="en-US"/>
          </a:p>
          <a:p>
            <a:pPr lvl="2" indent="-171450"/>
            <a:r>
              <a:rPr lang="zh-CN" altLang="en-US"/>
              <a:t>第三级</a:t>
            </a:r>
            <a:endParaRPr lang="zh-CN" altLang="en-US"/>
          </a:p>
          <a:p>
            <a:pPr lvl="3" indent="-171450"/>
            <a:r>
              <a:rPr lang="zh-CN" altLang="en-US"/>
              <a:t>第四级</a:t>
            </a:r>
            <a:endParaRPr lang="zh-CN" altLang="en-US"/>
          </a:p>
          <a:p>
            <a:pPr lvl="4" indent="-17145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</p:sldLayoutIdLst>
  <p:hf sldNum="0" hdr="0" ftr="0" dt="0"/>
  <p:txStyles>
    <p:titleStyle>
      <a:lvl1pPr algn="l" defTabSz="914400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defTabSz="914400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2"/>
          <p:cNvSpPr/>
          <p:nvPr/>
        </p:nvSpPr>
        <p:spPr>
          <a:xfrm>
            <a:off x="0" y="853017"/>
            <a:ext cx="12192000" cy="116416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7" name="燕尾形 1"/>
          <p:cNvSpPr/>
          <p:nvPr/>
        </p:nvSpPr>
        <p:spPr>
          <a:xfrm>
            <a:off x="117009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/>
          <p:nvPr/>
        </p:nvSpPr>
        <p:spPr>
          <a:xfrm>
            <a:off x="118533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/>
          <p:nvPr/>
        </p:nvSpPr>
        <p:spPr>
          <a:xfrm>
            <a:off x="804333" y="867833"/>
            <a:ext cx="86784" cy="86784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/>
          </p:cNvSpPr>
          <p:nvPr/>
        </p:nvSpPr>
        <p:spPr>
          <a:xfrm>
            <a:off x="565151" y="188384"/>
            <a:ext cx="563033" cy="719667"/>
          </a:xfrm>
          <a:custGeom>
            <a:avLst/>
            <a:gdLst/>
            <a:ahLst/>
            <a:cxnLst>
              <a:cxn ang="0">
                <a:pos x="97546" y="0"/>
              </a:cxn>
              <a:cxn ang="0">
                <a:pos x="195092" y="102344"/>
              </a:cxn>
              <a:cxn ang="0">
                <a:pos x="164728" y="176264"/>
              </a:cxn>
              <a:cxn ang="0">
                <a:pos x="97491" y="258747"/>
              </a:cxn>
              <a:cxn ang="0">
                <a:pos x="29998" y="175950"/>
              </a:cxn>
              <a:cxn ang="0">
                <a:pos x="17082" y="160105"/>
              </a:cxn>
              <a:cxn ang="0">
                <a:pos x="16925" y="159912"/>
              </a:cxn>
              <a:cxn ang="0">
                <a:pos x="16931" y="159912"/>
              </a:cxn>
              <a:cxn ang="0">
                <a:pos x="0" y="102344"/>
              </a:cxn>
              <a:cxn ang="0">
                <a:pos x="97546" y="0"/>
              </a:cxn>
            </a:cxnLst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 sz="2400"/>
          </a:p>
        </p:txBody>
      </p:sp>
      <p:sp>
        <p:nvSpPr>
          <p:cNvPr id="1031" name="矩形 16"/>
          <p:cNvSpPr/>
          <p:nvPr/>
        </p:nvSpPr>
        <p:spPr>
          <a:xfrm>
            <a:off x="410633" y="279400"/>
            <a:ext cx="791633" cy="37041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algn="ctr"/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</a:t>
            </a:r>
            <a:fld id="{9A0DB2DC-4C9A-4742-B13C-FB6460FD3503}" type="slidenum">
              <a:rPr lang="zh-CN" altLang="en-US" sz="2265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</a:fld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 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2" name="Picture 12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431800" y="6337300"/>
            <a:ext cx="1151467" cy="49106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grpSp>
        <p:nvGrpSpPr>
          <p:cNvPr id="1033" name="组合 3"/>
          <p:cNvGrpSpPr/>
          <p:nvPr/>
        </p:nvGrpSpPr>
        <p:grpSpPr>
          <a:xfrm>
            <a:off x="-33867" y="6254751"/>
            <a:ext cx="12350751" cy="95249"/>
            <a:chOff x="-26763" y="3448539"/>
            <a:chExt cx="9263159" cy="95955"/>
          </a:xfrm>
        </p:grpSpPr>
        <p:sp>
          <p:nvSpPr>
            <p:cNvPr id="1034" name="矩形 2"/>
            <p:cNvSpPr/>
            <p:nvPr userDrawn="1"/>
          </p:nvSpPr>
          <p:spPr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" name="矩形 14"/>
            <p:cNvSpPr/>
            <p:nvPr userDrawn="1"/>
          </p:nvSpPr>
          <p:spPr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6" name="矩形 15"/>
            <p:cNvSpPr/>
            <p:nvPr userDrawn="1"/>
          </p:nvSpPr>
          <p:spPr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7" name="TextBox 4"/>
          <p:cNvSpPr txBox="1"/>
          <p:nvPr/>
        </p:nvSpPr>
        <p:spPr>
          <a:xfrm>
            <a:off x="1456267" y="6358467"/>
            <a:ext cx="4145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24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sz="24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8" name="Picture 13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8890000" y="6360584"/>
            <a:ext cx="3026833" cy="48683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757" r:id="rId23"/>
    <p:sldLayoutId id="2147483758" r:id="rId24"/>
    <p:sldLayoutId id="2147483759" r:id="rId25"/>
    <p:sldLayoutId id="2147483760" r:id="rId26"/>
    <p:sldLayoutId id="2147483761" r:id="rId27"/>
    <p:sldLayoutId id="2147483762" r:id="rId28"/>
    <p:sldLayoutId id="2147483763" r:id="rId29"/>
    <p:sldLayoutId id="2147483764" r:id="rId30"/>
    <p:sldLayoutId id="2147483765" r:id="rId31"/>
    <p:sldLayoutId id="2147483766" r:id="rId32"/>
    <p:sldLayoutId id="2147483767" r:id="rId33"/>
    <p:sldLayoutId id="2147483768" r:id="rId34"/>
    <p:sldLayoutId id="2147483769" r:id="rId35"/>
    <p:sldLayoutId id="2147483770" r:id="rId36"/>
    <p:sldLayoutId id="2147483771" r:id="rId37"/>
    <p:sldLayoutId id="2147483772" r:id="rId38"/>
    <p:sldLayoutId id="2147483773" r:id="rId39"/>
    <p:sldLayoutId id="2147483774" r:id="rId40"/>
    <p:sldLayoutId id="2147483775" r:id="rId41"/>
    <p:sldLayoutId id="2147483776" r:id="rId42"/>
    <p:sldLayoutId id="2147483777" r:id="rId43"/>
    <p:sldLayoutId id="2147483778" r:id="rId44"/>
    <p:sldLayoutId id="2147483779" r:id="rId45"/>
    <p:sldLayoutId id="2147483780" r:id="rId46"/>
    <p:sldLayoutId id="2147483781" r:id="rId47"/>
    <p:sldLayoutId id="2147483782" r:id="rId48"/>
    <p:sldLayoutId id="2147483783" r:id="rId49"/>
    <p:sldLayoutId id="2147483784" r:id="rId50"/>
    <p:sldLayoutId id="2147483785" r:id="rId51"/>
    <p:sldLayoutId id="2147483786" r:id="rId52"/>
    <p:sldLayoutId id="2147483787" r:id="rId53"/>
    <p:sldLayoutId id="2147483788" r:id="rId54"/>
    <p:sldLayoutId id="2147483789" r:id="rId55"/>
    <p:sldLayoutId id="2147483790" r:id="rId56"/>
    <p:sldLayoutId id="2147483791" r:id="rId57"/>
    <p:sldLayoutId id="2147483792" r:id="rId58"/>
    <p:sldLayoutId id="2147483793" r:id="rId59"/>
    <p:sldLayoutId id="2147483794" r:id="rId60"/>
    <p:sldLayoutId id="2147483795" r:id="rId61"/>
    <p:sldLayoutId id="2147483796" r:id="rId62"/>
    <p:sldLayoutId id="2147483797" r:id="rId63"/>
    <p:sldLayoutId id="2147483798" r:id="rId64"/>
    <p:sldLayoutId id="2147483799" r:id="rId65"/>
    <p:sldLayoutId id="2147483800" r:id="rId66"/>
    <p:sldLayoutId id="2147483801" r:id="rId67"/>
    <p:sldLayoutId id="2147483802" r:id="rId68"/>
    <p:sldLayoutId id="2147483803" r:id="rId69"/>
    <p:sldLayoutId id="2147483804" r:id="rId70"/>
    <p:sldLayoutId id="2147483805" r:id="rId71"/>
    <p:sldLayoutId id="2147483806" r:id="rId72"/>
  </p:sldLayoutIdLst>
  <p:transition spd="slow"/>
  <p:hf sldNum="0" hdr="0" ftr="0" dt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735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135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06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741295" indent="-302895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33508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39604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45700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51796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5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6.xml"/><Relationship Id="rId1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audio" Target="../media/audio1.wav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" y="0"/>
            <a:ext cx="1179068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200978" y="3247808"/>
            <a:ext cx="87775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上海健康医学院</a:t>
            </a:r>
            <a:r>
              <a:rPr lang="en-US" altLang="zh-CN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《</a:t>
            </a:r>
            <a:r>
              <a:rPr lang="zh-CN" altLang="en-US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口腔科学</a:t>
            </a:r>
            <a:r>
              <a:rPr lang="en-US" altLang="zh-CN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》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6" name="TextBox 3"/>
          <p:cNvSpPr>
            <a:spLocks noChangeArrowheads="1"/>
          </p:cNvSpPr>
          <p:nvPr/>
        </p:nvSpPr>
        <p:spPr bwMode="auto">
          <a:xfrm>
            <a:off x="201295" y="4181893"/>
            <a:ext cx="12191999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第六</a:t>
            </a:r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章 </a:t>
            </a:r>
            <a:r>
              <a:rPr lang="zh-CN" altLang="en-US" sz="4400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口腔粘膜疾病</a:t>
            </a:r>
            <a:endParaRPr lang="zh-CN" altLang="en-US" sz="4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7" name="TextBox 7"/>
          <p:cNvSpPr>
            <a:spLocks noChangeArrowheads="1"/>
          </p:cNvSpPr>
          <p:nvPr/>
        </p:nvSpPr>
        <p:spPr bwMode="auto">
          <a:xfrm>
            <a:off x="3788410" y="5204065"/>
            <a:ext cx="461579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口腔科学教学团队   金雪梅 副主任医师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 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鹅口疮2"/>
          <p:cNvPicPr>
            <a:picLocks noChangeAspect="1"/>
          </p:cNvPicPr>
          <p:nvPr/>
        </p:nvPicPr>
        <p:blipFill>
          <a:blip r:embed="rId1"/>
          <a:srcRect b="10888"/>
          <a:stretch>
            <a:fillRect/>
          </a:stretch>
        </p:blipFill>
        <p:spPr>
          <a:xfrm>
            <a:off x="8156575" y="980440"/>
            <a:ext cx="3515995" cy="3133725"/>
          </a:xfrm>
          <a:prstGeom prst="rect">
            <a:avLst/>
          </a:prstGeom>
        </p:spPr>
      </p:pic>
      <p:sp>
        <p:nvSpPr>
          <p:cNvPr id="2" name="Shape 103"/>
          <p:cNvSpPr/>
          <p:nvPr/>
        </p:nvSpPr>
        <p:spPr>
          <a:xfrm>
            <a:off x="477838" y="1607060"/>
            <a:ext cx="11343957" cy="471924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念珠菌性口炎</a:t>
            </a:r>
            <a:endParaRPr lang="zh-CN" altLang="en-US" sz="20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急性假膜型念珠菌性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口炎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58775" indent="-358775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多见于：长期使用激素、HIV感染者、免疫缺陷者、婴幼儿及衰弱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者。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58775" indent="-358775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新生儿最多见，又称新生儿鹅口疮或雪口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58775" indent="-358775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好发部位：颊、舌、软腭及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唇。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58775" indent="-358775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病损特点：黏膜充血，散在的色白如雪的小斑点，逐渐增大，相互融合为白色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丝绒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状斑片。患儿烦躁不安、哭闹、拒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食。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（2）急性红斑型念珠菌性口炎：又称抗生素口炎、抗生素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舌炎。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58775" indent="-358775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多见于：长期应用抗生素、激素后及HIV感染者，大多数患有消耗性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疾病。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58775" indent="-358775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病损特点：黏膜充血、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糜烂。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2878" y="980699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临床表现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Shape 103"/>
          <p:cNvSpPr/>
          <p:nvPr/>
        </p:nvSpPr>
        <p:spPr>
          <a:xfrm>
            <a:off x="1447800" y="3649980"/>
            <a:ext cx="9297035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念珠菌性口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1200" y="685165"/>
            <a:ext cx="4352290" cy="4010025"/>
          </a:xfrm>
          <a:prstGeom prst="rect">
            <a:avLst/>
          </a:prstGeom>
        </p:spPr>
      </p:pic>
      <p:sp>
        <p:nvSpPr>
          <p:cNvPr id="2" name="Shape 103"/>
          <p:cNvSpPr/>
          <p:nvPr/>
        </p:nvSpPr>
        <p:spPr>
          <a:xfrm>
            <a:off x="477838" y="981075"/>
            <a:ext cx="11234737" cy="471924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（3）慢性红斑型（萎缩型）念珠菌病：又称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义齿性口炎。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致病原因：义齿附着的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真菌。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部位：上颌义齿腭侧面接触的腭、龈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黏膜。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（4）慢性增殖性念珠菌病</a:t>
            </a:r>
            <a:endParaRPr sz="20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念珠菌性唇炎</a:t>
            </a:r>
            <a:r>
              <a:rPr lang="en-US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  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多发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于50岁以上，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下唇。</a:t>
            </a:r>
            <a:endParaRPr sz="20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念珠菌性口角炎</a:t>
            </a:r>
            <a:r>
              <a:rPr lang="zh-CN" sz="2000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　</a:t>
            </a:r>
            <a:endParaRPr lang="zh-CN" sz="2000" dirty="0"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多见于：儿童、身体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衰弱患者和血液病患者。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部位：双侧口角区的皮肤与黏膜发生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皲裂。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病损特点：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年长患者的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口角炎多与咬合垂直距离缩短、义齿的局部刺激、义齿性溃疡的感染有密切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关系。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658495"/>
          </a:xfrm>
        </p:spPr>
        <p:txBody>
          <a:bodyPr/>
          <a:p>
            <a:r>
              <a:rPr lang="zh-CN" sz="4400" b="1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治疗</a:t>
            </a:r>
            <a:br>
              <a:rPr lang="zh-CN" sz="4400" b="1" dirty="0">
                <a:latin typeface="Times New Roman" panose="02020603050405020304"/>
                <a:ea typeface="微软雅黑" panose="020B0503020204020204" pitchFamily="34" charset="-122"/>
              </a:rPr>
            </a:br>
            <a:endParaRPr lang="zh-CN" altLang="en-US" sz="4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3805"/>
            <a:ext cx="10972800" cy="4892675"/>
          </a:xfrm>
        </p:spPr>
        <p:txBody>
          <a:bodyPr/>
          <a:p>
            <a:pPr marL="0" indent="0">
              <a:buNone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原则：</a:t>
            </a:r>
            <a:r>
              <a:rPr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首先去除诱发因素，如停用抗生素等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；</a:t>
            </a:r>
            <a:r>
              <a:rPr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治疗以局部治疗为主，辅以全身治疗。</a:t>
            </a:r>
            <a:endParaRPr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sz="2000" b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局部药物治疗</a:t>
            </a:r>
            <a:endParaRPr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2%～4%碳酸氢钠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小苏打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溶液：是治疗婴幼儿鹅口疮的常用药物，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用于清洗婴幼儿口腔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氯己定：选用0.2%溶液或1%凝胶局部涂布，</a:t>
            </a:r>
            <a:r>
              <a:rPr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冲洗或含漱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西地碘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华素片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：每次1片含化后吞服，每日3～4次。</a:t>
            </a:r>
            <a:r>
              <a:rPr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碘过敏者禁用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制霉菌素：局部可用</a:t>
            </a:r>
            <a:r>
              <a:rPr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万</a:t>
            </a:r>
            <a:r>
              <a:rPr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～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10万U/ml的水混悬液涂布，每2～3小时1</a:t>
            </a:r>
            <a:r>
              <a:rPr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次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全身抗真菌药物治疗</a:t>
            </a:r>
            <a:endParaRPr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氟康唑：首次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口服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1日200mg，以后每日1次，每次100mg</a:t>
            </a:r>
            <a:r>
              <a:rPr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，连续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7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～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14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日。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伊曲康唑：每日口服</a:t>
            </a:r>
            <a:r>
              <a:rPr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100mg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000"/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复发性阿弗他溃疡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7838" y="1649691"/>
            <a:ext cx="11234737" cy="462690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复发性阿弗他溃疡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recurrent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 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aphthous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 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ulcer，RAU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：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又称复发性口腔溃疡、复发性口疮、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复发性阿弗他口炎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病损表现：孤立的、圆形或椭圆形的浅表性溃疡，具有周期性、复发性及自限性的</a:t>
            </a:r>
            <a:r>
              <a:rPr 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特点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病因复杂：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indent="36195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1.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免疫因素　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indent="36195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2.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遗传因素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indent="36195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3.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统性疾病因素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indent="36195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4.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环境因素　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indent="36195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5.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其他因素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382" y="982263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病因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20484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4272"/>
          <a:stretch>
            <a:fillRect/>
          </a:stretch>
        </p:blipFill>
        <p:spPr>
          <a:xfrm>
            <a:off x="2965450" y="3391853"/>
            <a:ext cx="3613150" cy="2774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b="12610"/>
          <a:stretch>
            <a:fillRect/>
          </a:stretch>
        </p:blipFill>
        <p:spPr>
          <a:xfrm>
            <a:off x="6931660" y="3304540"/>
            <a:ext cx="4133850" cy="2746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8155" y="1737995"/>
            <a:ext cx="6618605" cy="24098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临床一般分为轻型、重型和疱疹样溃疡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轻型阿弗他溃疡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MiRAU</a:t>
            </a:r>
            <a:r>
              <a:rPr lang="zh-CN" altLang="en-US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    </a:t>
            </a:r>
            <a:r>
              <a:rPr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最常见</a:t>
            </a: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，约占RAU的80</a:t>
            </a:r>
            <a:r>
              <a:rPr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%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溃疡不大，数目不多，孤立散在，直径为2～4mm，边界清楚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，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有“红、黄、凹、痛”</a:t>
            </a:r>
            <a:r>
              <a:rPr sz="2000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特点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2561" y="983759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临床表现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3" name="图片 2" descr="舌溃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5390" y="1513205"/>
            <a:ext cx="3361055" cy="463169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8155" y="1737995"/>
            <a:ext cx="6532245" cy="4068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no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临床一般分为轻型、重型和疱疹样溃疡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重型阿弗他溃疡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MaRAU</a:t>
            </a:r>
            <a:r>
              <a:rPr lang="zh-CN" altLang="en-US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   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又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称复发性坏死性黏膜腺周围炎或腺周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口疮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溃疡常单个发生，大而深，似“弹坑”状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，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直径可达10～30mm，深及黏膜下层直至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肌层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疱疹样阿弗他溃疡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　又称口炎型口疮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，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溃疡小，直径小于2mm，而数目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多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2561" y="983759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临床表现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b="21329"/>
          <a:stretch>
            <a:fillRect/>
          </a:stretch>
        </p:blipFill>
        <p:spPr>
          <a:xfrm>
            <a:off x="7214870" y="2082165"/>
            <a:ext cx="4646930" cy="32175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90.00000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1189355" y="1737995"/>
            <a:ext cx="10164445" cy="4068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no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诊断依据：临床体征及复发性、周期性、自限性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病史</a:t>
            </a:r>
            <a:endParaRPr lang="en-US" altLang="zh-CN" sz="2400" b="1" kern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宋体" panose="02010600030101010101" pitchFamily="2" charset="-122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1. </a:t>
            </a: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药物治疗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）局部用药：目的是消炎、止痛、防止继发感染、促进愈合。是改善</a:t>
            </a:r>
            <a:r>
              <a:rPr lang="en-US" altLang="zh-CN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RAU</a:t>
            </a: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症状有效方法，也是研究报道最多的。常用的药物有：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）消炎类药物：包括①膜剂②软膏或凝胶③含漱剂④含片⑤散剂⑥超声雾化剂等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）止痛类药物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）促进愈合类药物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）糖皮质激素类药物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）局部封闭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）其他局部制剂等</a:t>
            </a:r>
            <a:endParaRPr lang="zh-CN" altLang="en-US" sz="2400" b="1" kern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2561" y="983759"/>
            <a:ext cx="22148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诊断</a:t>
            </a: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与治疗</a:t>
            </a:r>
            <a:endParaRPr lang="zh-CN" altLang="en-US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1189355" y="1737995"/>
            <a:ext cx="10164445" cy="4068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no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）全身用药：目的是对因治疗、减少复发、争取缓解。全身治疗有望在消除致病因素、纠正诱发因子的基础上，改变</a:t>
            </a:r>
            <a:r>
              <a:rPr lang="en-US" altLang="zh-CN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RAU</a:t>
            </a: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患者的发作规律，延长间歇期，缩短溃疡期，使病程得到缓解。常用的药物和方法有：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  </a:t>
            </a:r>
            <a:r>
              <a:rPr lang="en-US" altLang="zh-CN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）糖皮质激素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  </a:t>
            </a:r>
            <a:r>
              <a:rPr lang="en-US" altLang="zh-CN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）免疫抑制剂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  </a:t>
            </a:r>
            <a:r>
              <a:rPr lang="en-US" altLang="zh-CN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）免疫增强剂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  </a:t>
            </a:r>
            <a:r>
              <a:rPr lang="en-US" altLang="zh-CN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）生物治疗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  </a:t>
            </a:r>
            <a:r>
              <a:rPr lang="en-US" altLang="zh-CN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）其他治疗药物</a:t>
            </a: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等</a:t>
            </a:r>
            <a:endParaRPr lang="zh-CN" altLang="en-US" sz="2400" b="1" kern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宋体" panose="02010600030101010101" pitchFamily="2" charset="-122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sz="2400" b="1" kern="0" noProof="0" dirty="0" smtClean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  <a:sym typeface="+mn-ea"/>
              </a:rPr>
              <a:t>（3）中医中药：根据中医辩证施治采用方剂，或昆明山海棠片、冰硼散等中成药。也可循经取穴采用针灸治疗。</a:t>
            </a:r>
            <a:endParaRPr lang="zh-CN" altLang="en-US" sz="2400" b="1" kern="0" noProof="0" dirty="0" smtClean="0">
              <a:ln>
                <a:noFill/>
              </a:ln>
              <a:effectLst/>
              <a:uLnTx/>
              <a:uFillTx/>
              <a:ea typeface="宋体" panose="0201060003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en-US" sz="2400" b="1" kern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2561" y="983759"/>
            <a:ext cx="9956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治疗</a:t>
            </a:r>
            <a:endParaRPr lang="zh-CN" altLang="en-US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2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76581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3600" b="1" dirty="0">
                <a:solidFill>
                  <a:schemeClr val="tx1"/>
                </a:solidFill>
                <a:ea typeface="宋体" panose="02010600030101010101" pitchFamily="2" charset="-122"/>
              </a:rPr>
              <a:t>第四节  天疱疮</a:t>
            </a:r>
            <a:endParaRPr lang="zh-CN" altLang="en-US" sz="3600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1752600" y="1447800"/>
            <a:ext cx="8229600" cy="47339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天疱疮：是一类严重的、慢性的黏膜－皮肤自身免疫大疱性疾病。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 临床上根据皮肤损害特点可以分为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：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              寻常型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              增殖型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              落叶型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              红斑型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8165" y="3028315"/>
            <a:ext cx="4945063" cy="3276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dissolve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675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35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675">
                                            <p:txEl>
                                              <p:charRg st="35" end="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57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675">
                                            <p:txEl>
                                              <p:charRg st="57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79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675">
                                            <p:txEl>
                                              <p:charRg st="79" end="10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101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675">
                                            <p:txEl>
                                              <p:charRg st="101" end="1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123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675">
                                            <p:txEl>
                                              <p:charRg st="123" end="1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145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675">
                                            <p:txEl>
                                              <p:charRg st="145" end="1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  <p:bldP spid="2867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716915" y="1191260"/>
            <a:ext cx="5998845" cy="482854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  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寻常型天疱疮发生口腔黏膜损害最为多见，后果也最为严重，患者可因多脏器衰竭、感染、体液丢失、低蛋白血症、恶病质死亡。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． 多见于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40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～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60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岁的人群，女性较男性稍多。口腔常为病损首发部位。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． 口腔疱性损害易破溃，遗留下不规则的糜烂面，有时可见残留的疱壁；无感染的新鲜糜烂面表面较干净，周围炎症反应轻；溃烂无愈合倾向。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4622"/>
          <a:stretch>
            <a:fillRect/>
          </a:stretch>
        </p:blipFill>
        <p:spPr>
          <a:xfrm>
            <a:off x="7159625" y="2208530"/>
            <a:ext cx="4735830" cy="3174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916305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第四节  天疱疮</a:t>
            </a:r>
            <a:endParaRPr lang="zh-CN" altLang="en-US" sz="3600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dissolve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9699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699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699">
                                            <p:txEl>
                                              <p:charRg st="0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charRg st="66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699">
                                            <p:txEl>
                                              <p:charRg st="66" end="10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699">
                                            <p:txEl>
                                              <p:charRg st="66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699">
                                            <p:txEl>
                                              <p:charRg st="66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charRg st="102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699">
                                            <p:txEl>
                                              <p:charRg st="102" end="1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699">
                                            <p:txEl>
                                              <p:charRg st="102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699">
                                            <p:txEl>
                                              <p:charRg st="102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90.00000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第五章 口腔粘膜常见疾病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3535112" y="1479171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535112" y="2490061"/>
            <a:ext cx="471357" cy="471357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535112" y="3448196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3535112" y="4425432"/>
            <a:ext cx="471357" cy="471357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3535112" y="5305206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398514" y="1452406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第一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口腔单纯疱疹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398514" y="2443529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第二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口腔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念珠菌病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4398513" y="3448196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第三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复发性阿弗他溃疡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4398513" y="4368430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第四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口腔白斑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4398512" y="5305206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第五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性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传播疾病的口腔表现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3" name="Rectangle 6"/>
          <p:cNvSpPr>
            <a:spLocks noGrp="1"/>
          </p:cNvSpPr>
          <p:nvPr>
            <p:ph idx="1"/>
          </p:nvPr>
        </p:nvSpPr>
        <p:spPr>
          <a:xfrm>
            <a:off x="1676400" y="1530985"/>
            <a:ext cx="6806565" cy="4641215"/>
          </a:xfrm>
        </p:spPr>
        <p:txBody>
          <a:bodyPr vert="horz" wrap="square" lIns="91440" tIns="45720" rIns="91440" bIns="45720" anchor="t" anchorCtr="0"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/>
                </a:solidFill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</a:rPr>
              <a:t>．揭皮试验阳性，探针可无痛性伸入糜烂边缘的粘膜下方。</a:t>
            </a:r>
            <a:endParaRPr lang="zh-CN" altLang="en-US" sz="2400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/>
                </a:solidFill>
                <a:ea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</a:rPr>
              <a:t>．皮肤易在前胸，躯干以及头皮、颈、腋窝、腹股沟等易受摩擦处出现松弛性水疱，疱破后露出红湿的糜烂面，如有感染则可形成脓血痂。尼氏征阳性。</a:t>
            </a:r>
            <a:endParaRPr lang="zh-CN" altLang="en-US" sz="2400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ea typeface="宋体" panose="02010600030101010101" pitchFamily="2" charset="-122"/>
              </a:rPr>
              <a:t>尼氏征阳性：牵扯患者破损的水疱壁，可将角质层剥离相当长的一段距离，甚至包括看来是正常的皮肤。</a:t>
            </a:r>
            <a:endParaRPr lang="en-US" altLang="zh-CN" sz="2400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2965" y="1417955"/>
            <a:ext cx="3099435" cy="43764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609600" y="635"/>
            <a:ext cx="10972800" cy="141732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第四节  天疱疮</a:t>
            </a:r>
            <a:endParaRPr lang="zh-CN" altLang="en-US" sz="3600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dissolve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23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23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23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charRg st="97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23">
                                            <p:txEl>
                                              <p:charRg st="97" end="1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23">
                                            <p:txEl>
                                              <p:charRg st="97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23">
                                            <p:txEl>
                                              <p:charRg st="97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charRg st="28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723">
                                            <p:txEl>
                                              <p:charRg st="28" end="9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723">
                                            <p:txEl>
                                              <p:charRg st="28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723">
                                            <p:txEl>
                                              <p:charRg st="28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90.00000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第五节 口腔白斑病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8155" y="1922780"/>
            <a:ext cx="5808345" cy="45332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400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是指口腔黏膜上的白色斑块或斑片，不能以临床和组织病理学的方法诊断为其他任何疾病者。世界卫生组织将其归入癌前病变。新近的定义为“口腔白斑是口腔黏膜上以白色为主的损害，不具有其他任何可定义的损害特征；一部分口腔白斑可转化为癌”。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929" y="979924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病因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3" name="图片 2" descr="白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0" y="2102485"/>
            <a:ext cx="4770120" cy="371030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7838" y="1724740"/>
            <a:ext cx="11234737" cy="24098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好发年龄：</a:t>
            </a: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中老年男性，40</a:t>
            </a:r>
            <a:r>
              <a:rPr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岁以上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发病部位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颊黏膜最多，舌部次之，也可发生于唇、腭、</a:t>
            </a:r>
            <a:r>
              <a:rPr sz="2000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龈及口底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 algn="l" eaLnBrk="1" hangingPunct="1">
              <a:lnSpc>
                <a:spcPct val="150000"/>
              </a:lnSpc>
              <a:buClr>
                <a:srgbClr val="127FB8"/>
              </a:buClr>
              <a:buSzTx/>
              <a:buFont typeface="Wingdings" panose="05000000000000000000" pitchFamily="2" charset="2"/>
              <a:buChar char="þ"/>
            </a:pP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病因 ：多由长期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外来刺激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引起。   患者自觉局部粗糙、木涩，较周围黏膜硬。发生在舌部时可有味觉减退。伴有溃烂时可出现刺激痛、自发痛。</a:t>
            </a:r>
            <a:endParaRPr sz="2000" dirty="0" err="1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endParaRPr lang="zh-CN" altLang="en-US" sz="2000" b="1" dirty="0">
              <a:solidFill>
                <a:schemeClr val="tx1"/>
              </a:solidFill>
              <a:latin typeface="Times New Roman" panose="02020603050405020304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68999" y="981075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临床表现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4" name="图片 3" descr="白斑"/>
          <p:cNvPicPr>
            <a:picLocks noChangeAspect="1"/>
          </p:cNvPicPr>
          <p:nvPr/>
        </p:nvPicPr>
        <p:blipFill>
          <a:blip r:embed="rId1"/>
          <a:srcRect r="27197" b="42809"/>
          <a:stretch>
            <a:fillRect/>
          </a:stretch>
        </p:blipFill>
        <p:spPr>
          <a:xfrm>
            <a:off x="6856095" y="3209290"/>
            <a:ext cx="2710815" cy="283972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按病损特征可分为两大类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4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1. </a:t>
            </a:r>
            <a:r>
              <a:rPr lang="zh-CN" altLang="en-US" sz="24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均质型口腔白斑：如斑块状、皱纹纸状。</a:t>
            </a:r>
            <a:endParaRPr lang="zh-CN" altLang="en-US" sz="2400" b="1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宋体" panose="02010600030101010101" pitchFamily="2" charset="-122"/>
              <a:sym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4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2. </a:t>
            </a:r>
            <a:r>
              <a:rPr lang="zh-CN" altLang="en-US" sz="24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非均质型：如颗粒状、疣状及溃疡状。</a:t>
            </a:r>
            <a:r>
              <a:rPr lang="zh-CN" altLang="en-US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 </a:t>
            </a:r>
            <a:endParaRPr kumimoji="0" lang="zh-CN" altLang="en-US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endParaRPr kumimoji="0" lang="zh-CN" altLang="en-US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5525" y="3307080"/>
            <a:ext cx="4208463" cy="281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b="19977"/>
          <a:stretch>
            <a:fillRect/>
          </a:stretch>
        </p:blipFill>
        <p:spPr>
          <a:xfrm>
            <a:off x="5756275" y="3306763"/>
            <a:ext cx="4389438" cy="27987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8840" y="1600200"/>
            <a:ext cx="10703560" cy="4526280"/>
          </a:xfrm>
        </p:spPr>
        <p:txBody>
          <a:bodyPr/>
          <a:p>
            <a:pPr marL="0" indent="0" eaLnBrk="1" hangingPunct="1">
              <a:buNone/>
            </a:pP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治疗：</a:t>
            </a:r>
            <a:endParaRPr lang="en-US" altLang="zh-CN" sz="2400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sz="24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、去除刺激因素</a:t>
            </a:r>
            <a:endParaRPr lang="en-US" altLang="zh-CN" sz="2400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sz="24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、局部治疗</a:t>
            </a:r>
            <a:endParaRPr lang="en-US" altLang="zh-CN" sz="2400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sz="24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、药物治疗</a:t>
            </a:r>
            <a:endParaRPr lang="en-US" altLang="zh-CN" sz="2400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sz="24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、手术治疗</a:t>
            </a:r>
            <a:endParaRPr lang="zh-CN" altLang="en-US" sz="2400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endParaRPr lang="zh-CN" altLang="en-US" sz="2400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400" b="1"/>
              <a:t>第六节</a:t>
            </a:r>
            <a:r>
              <a:rPr lang="en-US" altLang="zh-CN" sz="4400" b="1"/>
              <a:t> </a:t>
            </a:r>
            <a:r>
              <a:rPr lang="zh-CN" altLang="en-US" sz="4400" b="1"/>
              <a:t>口腔扁平苔藓</a:t>
            </a:r>
            <a:endParaRPr lang="zh-CN" altLang="en-US" sz="4400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是一种伴有慢性浅表性炎症的</a:t>
            </a:r>
            <a:r>
              <a:rPr lang="zh-CN" altLang="en-US" sz="24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皮肤</a:t>
            </a:r>
            <a:r>
              <a:rPr lang="en-US" altLang="zh-CN" sz="24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sz="24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黏膜角化异常性</a:t>
            </a:r>
            <a:r>
              <a:rPr lang="zh-CN" altLang="en-US" sz="24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疾病的口腔病损称为口腔扁平苔藓（</a:t>
            </a:r>
            <a:r>
              <a:rPr lang="en-US" altLang="zh-CN" sz="24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 OLP </a:t>
            </a:r>
            <a:r>
              <a:rPr lang="zh-CN" altLang="en-US" sz="24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）， </a:t>
            </a:r>
            <a:r>
              <a:rPr lang="en-US" altLang="zh-CN" sz="24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OLP</a:t>
            </a:r>
            <a:r>
              <a:rPr lang="zh-CN" altLang="en-US" sz="24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属于</a:t>
            </a:r>
            <a:r>
              <a:rPr lang="zh-CN" altLang="en-US" sz="24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癌前状态</a:t>
            </a:r>
            <a:r>
              <a:rPr lang="zh-CN" altLang="en-US" sz="24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4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OLP</a:t>
            </a:r>
            <a:r>
              <a:rPr lang="zh-CN" altLang="en-US" sz="24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患者遇刺激性食物时，感灼痛。自觉黏膜粗糙、发涩、口干，烧灼感。</a:t>
            </a:r>
            <a:endParaRPr kumimoji="0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4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    </a:t>
            </a:r>
            <a:r>
              <a:rPr lang="zh-CN" altLang="en-US" sz="24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临床表现为黏膜上出现由小丘疹连成的线状白色、灰白色花纹，组成多种形状</a:t>
            </a:r>
            <a:r>
              <a:rPr lang="zh-CN" altLang="en-US" sz="2400" b="1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ea typeface="宋体" panose="02010600030101010101" pitchFamily="2" charset="-122"/>
                <a:sym typeface="+mn-ea"/>
              </a:rPr>
              <a:t>。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b="1" i="0" u="none" strike="noStrike" kern="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102610"/>
            <a:ext cx="5058410" cy="3135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4922"/>
          <a:stretch>
            <a:fillRect/>
          </a:stretch>
        </p:blipFill>
        <p:spPr>
          <a:xfrm>
            <a:off x="5833745" y="3102610"/>
            <a:ext cx="4366895" cy="3114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90.00000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90.00000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65605" y="1600200"/>
            <a:ext cx="9916795" cy="4526280"/>
          </a:xfrm>
        </p:spPr>
        <p:txBody>
          <a:bodyPr/>
          <a:p>
            <a:pPr marL="0" indent="0" eaLnBrk="1" hangingPunct="1">
              <a:buNone/>
            </a:pP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治疗：</a:t>
            </a:r>
            <a:endParaRPr lang="en-US" altLang="zh-CN" sz="2400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sz="24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、心身调理</a:t>
            </a:r>
            <a:endParaRPr lang="en-US" altLang="zh-CN" sz="2400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sz="24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、局部治疗</a:t>
            </a:r>
            <a:endParaRPr lang="en-US" altLang="zh-CN" sz="2400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sz="24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、全身治疗</a:t>
            </a:r>
            <a:endParaRPr lang="en-US" altLang="zh-CN" sz="2400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sz="24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  <a:sym typeface="+mn-ea"/>
              </a:rPr>
              <a:t>、中医中药治疗</a:t>
            </a:r>
            <a:endParaRPr lang="zh-CN" altLang="en-US" sz="2400" b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endParaRPr lang="zh-CN" altLang="en-US" sz="2400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Rectangle 2"/>
          <p:cNvSpPr>
            <a:spLocks noGrp="1"/>
          </p:cNvSpPr>
          <p:nvPr>
            <p:ph type="title"/>
          </p:nvPr>
        </p:nvSpPr>
        <p:spPr>
          <a:xfrm>
            <a:off x="1981200" y="228600"/>
            <a:ext cx="6477000" cy="8683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第七节 性传播疾病的口腔表现</a:t>
            </a:r>
            <a:endParaRPr lang="zh-CN" altLang="en-US" sz="3600" b="1" dirty="0">
              <a:ea typeface="宋体" panose="02010600030101010101" pitchFamily="2" charset="-122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（一）、梅毒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病因 梅毒螺旋体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传播途径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性接触传染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垂直传染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3. 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其他途径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dissolve/>
    <p:sndAc>
      <p:stSnd>
        <p:snd r:embed="rId1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3789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1450340" y="1371600"/>
            <a:ext cx="8984615" cy="5105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临床表现</a:t>
            </a:r>
            <a:endParaRPr kumimoji="0" lang="en-US" altLang="zh-CN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   根据传染途径的不同，梅毒可分为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获得性</a:t>
            </a: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后天</a:t>
            </a: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)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梅毒和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胎传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先天</a:t>
            </a: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)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梅毒。根据病程的长短，分为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早期梅毒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和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晚期梅毒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en-US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一、获得性梅毒</a:t>
            </a: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后天梅毒</a:t>
            </a: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)</a:t>
            </a:r>
            <a:endParaRPr kumimoji="0" lang="en-US" altLang="zh-CN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1. 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一期梅毒</a:t>
            </a:r>
            <a:endParaRPr kumimoji="0" lang="en-US" altLang="zh-CN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（</a:t>
            </a: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）主要表现为硬下疳，其次为患处附近淋巴结肿大。 </a:t>
            </a:r>
            <a:endParaRPr kumimoji="0" lang="zh-CN" altLang="en-US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（</a:t>
            </a: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）一般无全身症状。</a:t>
            </a:r>
            <a:endParaRPr kumimoji="0" lang="zh-CN" altLang="en-US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981200" y="228600"/>
            <a:ext cx="6477000" cy="8683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3600" dirty="0">
                <a:ea typeface="宋体" panose="02010600030101010101" pitchFamily="2" charset="-122"/>
              </a:rPr>
              <a:t>第七节 性传播疾病的口腔表现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dissolve/>
    <p:sndAc>
      <p:stSnd>
        <p:snd r:embed="rId1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7090" y="1295400"/>
            <a:ext cx="4735830" cy="47339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）在硬下疳处取材以暗视野显微镜、镀银染色、吉姆萨染色或直接免疫抗体检查出梅毒螺旋体，部分患者梅毒血清试验阳性。</a:t>
            </a:r>
            <a:endParaRPr kumimoji="0" lang="zh-CN" altLang="en-US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4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）口腔表现：口腔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硬下疳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，多见唇、舌。</a:t>
            </a:r>
            <a:endParaRPr kumimoji="0" lang="zh-CN" altLang="en-US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3928" y="1628775"/>
            <a:ext cx="4800600" cy="3600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1981200" y="228600"/>
            <a:ext cx="6477000" cy="8683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3600" dirty="0">
                <a:ea typeface="宋体" panose="02010600030101010101" pitchFamily="2" charset="-122"/>
              </a:rPr>
              <a:t>第七节 性传播疾病的口腔表现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dissolve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charRg st="0" end="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charRg st="0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charRg st="0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58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charRg st="58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charRg st="58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charRg st="58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" name="Text Placeholder 5"/>
          <p:cNvSpPr txBox="1"/>
          <p:nvPr/>
        </p:nvSpPr>
        <p:spPr>
          <a:xfrm>
            <a:off x="0" y="1070239"/>
            <a:ext cx="1477108" cy="434698"/>
          </a:xfrm>
          <a:prstGeom prst="rect">
            <a:avLst/>
          </a:prstGeom>
          <a:solidFill>
            <a:srgbClr val="127FB8"/>
          </a:solidFill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重点难点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4723" y="2962585"/>
            <a:ext cx="1289465" cy="961770"/>
            <a:chOff x="2084723" y="2962585"/>
            <a:chExt cx="1289465" cy="961770"/>
          </a:xfrm>
        </p:grpSpPr>
        <p:grpSp>
          <p:nvGrpSpPr>
            <p:cNvPr id="18" name="组合 17"/>
            <p:cNvGrpSpPr/>
            <p:nvPr/>
          </p:nvGrpSpPr>
          <p:grpSpPr>
            <a:xfrm>
              <a:off x="2122428" y="2962585"/>
              <a:ext cx="1251760" cy="961770"/>
              <a:chOff x="3728203" y="1217949"/>
              <a:chExt cx="2034694" cy="1563325"/>
            </a:xfrm>
          </p:grpSpPr>
          <p:sp>
            <p:nvSpPr>
              <p:cNvPr id="11" name="心形 10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224217" y="1581342"/>
                <a:ext cx="682021" cy="3431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" name="Text Placeholder 5"/>
            <p:cNvSpPr txBox="1"/>
            <p:nvPr/>
          </p:nvSpPr>
          <p:spPr>
            <a:xfrm>
              <a:off x="2084723" y="3206134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熟悉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4795" y="4556736"/>
            <a:ext cx="1299392" cy="961770"/>
            <a:chOff x="2074795" y="4556736"/>
            <a:chExt cx="1299392" cy="961770"/>
          </a:xfrm>
        </p:grpSpPr>
        <p:grpSp>
          <p:nvGrpSpPr>
            <p:cNvPr id="19" name="组合 18"/>
            <p:cNvGrpSpPr/>
            <p:nvPr/>
          </p:nvGrpSpPr>
          <p:grpSpPr>
            <a:xfrm>
              <a:off x="2122427" y="4556736"/>
              <a:ext cx="1251760" cy="961770"/>
              <a:chOff x="3728203" y="1217949"/>
              <a:chExt cx="2034694" cy="1563325"/>
            </a:xfrm>
          </p:grpSpPr>
          <p:sp>
            <p:nvSpPr>
              <p:cNvPr id="20" name="心形 19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224217" y="1581342"/>
                <a:ext cx="682021" cy="6827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7" name="Text Placeholder 5"/>
            <p:cNvSpPr txBox="1"/>
            <p:nvPr/>
          </p:nvSpPr>
          <p:spPr>
            <a:xfrm>
              <a:off x="2074795" y="4796113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了解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74796" y="1042088"/>
            <a:ext cx="1299392" cy="961770"/>
            <a:chOff x="2074796" y="1319046"/>
            <a:chExt cx="1299392" cy="961770"/>
          </a:xfrm>
        </p:grpSpPr>
        <p:grpSp>
          <p:nvGrpSpPr>
            <p:cNvPr id="23" name="组合 22"/>
            <p:cNvGrpSpPr/>
            <p:nvPr/>
          </p:nvGrpSpPr>
          <p:grpSpPr>
            <a:xfrm>
              <a:off x="2122428" y="1319046"/>
              <a:ext cx="1251760" cy="961770"/>
              <a:chOff x="3728203" y="1217949"/>
              <a:chExt cx="2034694" cy="1563325"/>
            </a:xfrm>
          </p:grpSpPr>
          <p:sp>
            <p:nvSpPr>
              <p:cNvPr id="24" name="心形 23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224217" y="1581340"/>
                <a:ext cx="682021" cy="527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8" name="Text Placeholder 5"/>
            <p:cNvSpPr txBox="1"/>
            <p:nvPr/>
          </p:nvSpPr>
          <p:spPr>
            <a:xfrm>
              <a:off x="2074796" y="1542607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掌握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422015" y="1327838"/>
            <a:ext cx="6589395" cy="1463040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fontAlgn="auto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性传播疾病的口腔表现（艾滋病、梅毒、淋病）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fontAlgn="auto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复发性阿弗他溃疡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fontAlgn="auto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口腔单纯疱疹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422015" y="3423483"/>
            <a:ext cx="6637020" cy="553085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fontAlgn="auto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口腔念珠菌病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74187" y="5128397"/>
            <a:ext cx="6590665" cy="553085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口腔白斑病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836295" y="1000125"/>
            <a:ext cx="5405755" cy="5029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二期梅毒</a:t>
            </a:r>
            <a:endParaRPr kumimoji="0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）皮疹种类较多，常见斑疹性梅毒疹和丘疹性梅毒疹。</a:t>
            </a:r>
            <a:endParaRPr kumimoji="0" lang="zh-CN" altLang="en-US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）梅毒螺旋体由淋巴系统进入血液循环形成螺旋体菌血症，引起皮肤、黏膜、骨骼、眼、神经等损害。</a:t>
            </a:r>
            <a:endParaRPr kumimoji="0" lang="zh-CN" altLang="en-US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）梅毒血清试验强阳性。</a:t>
            </a:r>
            <a:endParaRPr kumimoji="0" lang="zh-CN" altLang="en-US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4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）口腔表现：黏膜炎和黏膜斑，其中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黏膜斑是二期梅毒最常见的口腔损害。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981200" y="228600"/>
            <a:ext cx="6477000" cy="8683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3600" dirty="0">
                <a:ea typeface="宋体" panose="02010600030101010101" pitchFamily="2" charset="-122"/>
              </a:rPr>
              <a:t>第七节 性传播疾病的口腔表现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2245" y="1449705"/>
            <a:ext cx="4724400" cy="36760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dissolve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939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939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939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charRg st="8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9939">
                                            <p:txEl>
                                              <p:charRg st="8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939">
                                            <p:txEl>
                                              <p:charRg st="8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939">
                                            <p:txEl>
                                              <p:charRg st="8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charRg st="35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939">
                                            <p:txEl>
                                              <p:charRg st="35" end="8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939">
                                            <p:txEl>
                                              <p:charRg st="35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939">
                                            <p:txEl>
                                              <p:charRg st="35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charRg st="83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939">
                                            <p:txEl>
                                              <p:charRg st="83" end="9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939">
                                            <p:txEl>
                                              <p:charRg st="83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939">
                                            <p:txEl>
                                              <p:charRg st="83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charRg st="97" end="1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9939">
                                            <p:txEl>
                                              <p:charRg st="97" end="1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939">
                                            <p:txEl>
                                              <p:charRg st="97" end="13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939">
                                            <p:txEl>
                                              <p:charRg st="97" end="13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826135" y="1097280"/>
            <a:ext cx="8540750" cy="43402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3. 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三期梅毒（晚期梅毒）</a:t>
            </a:r>
            <a:endParaRPr kumimoji="0" lang="en-US" altLang="zh-CN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）皮肤损害主要为结节性梅毒疹和树胶肿。</a:t>
            </a:r>
            <a:endParaRPr kumimoji="0" lang="zh-CN" altLang="en-US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）除皮肤黏膜、骨出现损害外，还侵犯内脏，特别是心血管及中枢神经系统等重要器官。</a:t>
            </a:r>
            <a:endParaRPr kumimoji="0" lang="zh-CN" altLang="en-US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）梅毒血清试验阳性率低。</a:t>
            </a:r>
            <a:endParaRPr kumimoji="0" lang="zh-CN" altLang="en-US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4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）口腔表现：三期树胶肿、舌炎和舌白斑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1981200" y="228600"/>
            <a:ext cx="6477000" cy="8683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3600" dirty="0">
                <a:ea typeface="宋体" panose="02010600030101010101" pitchFamily="2" charset="-122"/>
              </a:rPr>
              <a:t>第七节 性传播疾病的口腔表现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dissolve/>
    <p:sndAc>
      <p:stSnd>
        <p:snd r:embed="rId1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945005"/>
            <a:ext cx="6078855" cy="4181475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</a:rPr>
              <a:t>（二）先天性梅毒</a:t>
            </a:r>
            <a:r>
              <a:rPr lang="en-US" altLang="zh-CN" sz="2400" b="1" dirty="0">
                <a:solidFill>
                  <a:schemeClr val="tx1"/>
                </a:solidFill>
                <a:ea typeface="宋体" panose="02010600030101010101" pitchFamily="2" charset="-122"/>
              </a:rPr>
              <a:t>(</a:t>
            </a:r>
            <a:r>
              <a:rPr lang="zh-CN" altLang="en-US" sz="2400" b="1" dirty="0">
                <a:solidFill>
                  <a:schemeClr val="tx1"/>
                </a:solidFill>
                <a:ea typeface="宋体" panose="02010600030101010101" pitchFamily="2" charset="-122"/>
              </a:rPr>
              <a:t>胎传梅毒</a:t>
            </a:r>
            <a:r>
              <a:rPr lang="en-US" altLang="zh-CN" sz="2400" dirty="0">
                <a:solidFill>
                  <a:schemeClr val="tx1"/>
                </a:solidFill>
                <a:ea typeface="宋体" panose="02010600030101010101" pitchFamily="2" charset="-122"/>
              </a:rPr>
              <a:t>)</a:t>
            </a:r>
            <a:endParaRPr lang="zh-CN" altLang="en-US" sz="24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</a:rPr>
              <a:t>      晚期先天梅毒多在</a:t>
            </a:r>
            <a:r>
              <a:rPr lang="en-US" altLang="zh-CN" sz="2400" dirty="0">
                <a:solidFill>
                  <a:schemeClr val="tx1"/>
                </a:solidFill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</a:rPr>
              <a:t>岁以后发病，到</a:t>
            </a:r>
            <a:r>
              <a:rPr lang="en-US" altLang="zh-CN" sz="2400" dirty="0">
                <a:solidFill>
                  <a:schemeClr val="tx1"/>
                </a:solidFill>
                <a:ea typeface="宋体" panose="02010600030101010101" pitchFamily="2" charset="-122"/>
              </a:rPr>
              <a:t>13</a:t>
            </a: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</a:rPr>
              <a:t>～</a:t>
            </a:r>
            <a:r>
              <a:rPr lang="en-US" altLang="zh-CN" sz="2400" dirty="0">
                <a:solidFill>
                  <a:schemeClr val="tx1"/>
                </a:solidFill>
                <a:ea typeface="宋体" panose="02010600030101010101" pitchFamily="2" charset="-122"/>
              </a:rPr>
              <a:t>14</a:t>
            </a: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</a:rPr>
              <a:t>岁才有多种症状相继出现，绝大部分为无症状感染，标志性损害有哈钦森牙、桑椹牙。</a:t>
            </a:r>
            <a:endParaRPr lang="zh-CN" altLang="en-US" sz="24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buNone/>
            </a:pPr>
            <a:r>
              <a:rPr lang="zh-CN" altLang="en-US" sz="2400" dirty="0">
                <a:solidFill>
                  <a:schemeClr val="tx1"/>
                </a:solidFill>
                <a:ea typeface="宋体" panose="02010600030101010101" pitchFamily="2" charset="-122"/>
              </a:rPr>
              <a:t>哈钦森牙，指的是切牙切缘核心呈半月状贫乏，上宽下窄，牙体短而厚呈圆柱状，牙间隙增宽</a:t>
            </a:r>
            <a:endParaRPr lang="zh-CN" altLang="en-US" sz="24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16971"/>
          <a:stretch>
            <a:fillRect/>
          </a:stretch>
        </p:blipFill>
        <p:spPr>
          <a:xfrm>
            <a:off x="6917055" y="2244725"/>
            <a:ext cx="4354195" cy="2698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981200" y="228600"/>
            <a:ext cx="6477000" cy="8683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3600" dirty="0">
                <a:ea typeface="宋体" panose="02010600030101010101" pitchFamily="2" charset="-122"/>
              </a:rPr>
              <a:t>第七节 性传播疾病的口腔表现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dissolve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1524000"/>
            <a:ext cx="4724400" cy="4495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二、淋病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病因 淋病奈瑟菌</a:t>
            </a:r>
            <a:endParaRPr kumimoji="0" lang="zh-CN" altLang="en-US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传播途径</a:t>
            </a:r>
            <a:endParaRPr kumimoji="0" lang="zh-CN" altLang="en-US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性接触传染</a:t>
            </a:r>
            <a:endParaRPr kumimoji="0" lang="zh-CN" altLang="en-US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其他途径</a:t>
            </a:r>
            <a:endParaRPr kumimoji="0" lang="zh-CN" altLang="en-US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1981200" y="228600"/>
            <a:ext cx="6477000" cy="8683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3600" dirty="0">
                <a:ea typeface="宋体" panose="02010600030101010101" pitchFamily="2" charset="-122"/>
              </a:rPr>
              <a:t>第七节 性传播疾病的口腔表现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dissolve/>
    <p:sndAc>
      <p:stSnd>
        <p:snd r:embed="rId1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9015" y="1342390"/>
            <a:ext cx="10573385" cy="4784090"/>
          </a:xfrm>
        </p:spPr>
        <p:txBody>
          <a:bodyPr vert="horz" wrap="square" lIns="91440" tIns="45720" rIns="91440" bIns="45720" anchor="t" anchorCtr="0"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000" dirty="0">
                <a:solidFill>
                  <a:schemeClr val="tx1"/>
                </a:solidFill>
                <a:ea typeface="宋体" panose="02010600030101010101" pitchFamily="2" charset="-122"/>
              </a:rPr>
              <a:t>临床表现</a:t>
            </a:r>
            <a:endParaRPr lang="zh-CN" altLang="en-US" sz="30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00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3000" dirty="0">
                <a:solidFill>
                  <a:schemeClr val="tx1"/>
                </a:solidFill>
                <a:ea typeface="宋体" panose="02010600030101010101" pitchFamily="2" charset="-122"/>
              </a:rPr>
              <a:t>男性淋病主要表现为淋菌性尿道炎。</a:t>
            </a:r>
            <a:endParaRPr lang="zh-CN" altLang="en-US" sz="30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00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3000" dirty="0">
                <a:solidFill>
                  <a:schemeClr val="tx1"/>
                </a:solidFill>
                <a:ea typeface="宋体" panose="02010600030101010101" pitchFamily="2" charset="-122"/>
              </a:rPr>
              <a:t>女性淋病的症状较轻。宫颈内膜、尿道是最常受累的部位。常见淋菌性宫颈炎、急性尿道炎、急性输卵管炎、前庭大腺炎、盆腔炎等。</a:t>
            </a:r>
            <a:endParaRPr lang="zh-CN" altLang="en-US" sz="30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00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3000" dirty="0">
                <a:solidFill>
                  <a:schemeClr val="tx1"/>
                </a:solidFill>
                <a:ea typeface="宋体" panose="02010600030101010101" pitchFamily="2" charset="-122"/>
              </a:rPr>
              <a:t>口腔表现：淋菌性口炎、淋菌性咽炎。</a:t>
            </a:r>
            <a:endParaRPr lang="zh-CN" altLang="en-US" sz="30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/>
            <a:endParaRPr lang="zh-CN" altLang="en-US" sz="30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1981200" y="228600"/>
            <a:ext cx="6477000" cy="8683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3600" b="1" dirty="0">
                <a:ea typeface="宋体" panose="02010600030101010101" pitchFamily="2" charset="-122"/>
              </a:rPr>
              <a:t>第七节 性传播疾病的口腔表现</a:t>
            </a:r>
            <a:endParaRPr lang="zh-CN" altLang="en-US" sz="3600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dissolve/>
    <p:sndAc>
      <p:stSnd>
        <p:snd r:embed="rId1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600200"/>
            <a:ext cx="7086600" cy="4038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三、艾滋病</a:t>
            </a:r>
            <a:endParaRPr kumimoji="0" lang="en-US" altLang="zh-CN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病因  </a:t>
            </a: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HIV </a:t>
            </a:r>
            <a:endParaRPr kumimoji="0" lang="en-US" altLang="zh-CN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传染途径</a:t>
            </a:r>
            <a:endParaRPr kumimoji="0" lang="zh-CN" altLang="en-US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</a:t>
            </a: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性接触传播  </a:t>
            </a:r>
            <a:endParaRPr kumimoji="0" lang="zh-CN" altLang="en-US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</a:t>
            </a: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血液传播 </a:t>
            </a:r>
            <a:endParaRPr kumimoji="0" lang="zh-CN" altLang="en-US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  </a:t>
            </a: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3. 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母婴传播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1981200" y="228600"/>
            <a:ext cx="6477000" cy="8683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3600" dirty="0">
                <a:ea typeface="宋体" panose="02010600030101010101" pitchFamily="2" charset="-122"/>
              </a:rPr>
              <a:t>第七节 性传播疾病的口腔表现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dissolve/>
    <p:sndAc>
      <p:stSnd>
        <p:snd r:embed="rId1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3000" dirty="0">
                <a:solidFill>
                  <a:schemeClr val="tx1"/>
                </a:solidFill>
                <a:ea typeface="宋体" panose="02010600030101010101" pitchFamily="2" charset="-122"/>
              </a:rPr>
              <a:t> 临床表现 </a:t>
            </a:r>
            <a:endParaRPr lang="zh-CN" altLang="en-US" sz="30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3000" dirty="0">
                <a:solidFill>
                  <a:schemeClr val="tx1"/>
                </a:solidFill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3000" dirty="0">
                <a:solidFill>
                  <a:schemeClr val="tx1"/>
                </a:solidFill>
                <a:ea typeface="宋体" panose="02010600030101010101" pitchFamily="2" charset="-122"/>
              </a:rPr>
              <a:t>急性感染期    </a:t>
            </a:r>
            <a:r>
              <a:rPr lang="en-US" altLang="zh-CN" sz="3000" dirty="0">
                <a:solidFill>
                  <a:schemeClr val="tx1"/>
                </a:solidFill>
                <a:ea typeface="宋体" panose="02010600030101010101" pitchFamily="2" charset="-122"/>
              </a:rPr>
              <a:t>HIV</a:t>
            </a:r>
            <a:r>
              <a:rPr lang="zh-CN" altLang="en-US" sz="3000" dirty="0">
                <a:solidFill>
                  <a:schemeClr val="tx1"/>
                </a:solidFill>
                <a:ea typeface="宋体" panose="02010600030101010101" pitchFamily="2" charset="-122"/>
              </a:rPr>
              <a:t>感染可能是无症状，或者仅引起短暂非特异性症状。临床表现以</a:t>
            </a:r>
            <a:r>
              <a:rPr lang="zh-CN" altLang="en-US" sz="3000" b="1" dirty="0">
                <a:solidFill>
                  <a:schemeClr val="tx1"/>
                </a:solidFill>
                <a:ea typeface="宋体" panose="02010600030101010101" pitchFamily="2" charset="-122"/>
              </a:rPr>
              <a:t>发热</a:t>
            </a:r>
            <a:r>
              <a:rPr lang="zh-CN" altLang="en-US" sz="3000" dirty="0">
                <a:solidFill>
                  <a:schemeClr val="tx1"/>
                </a:solidFill>
                <a:ea typeface="宋体" panose="02010600030101010101" pitchFamily="2" charset="-122"/>
              </a:rPr>
              <a:t>最为常见。</a:t>
            </a:r>
            <a:endParaRPr lang="zh-CN" altLang="en-US" sz="30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3000" dirty="0">
                <a:solidFill>
                  <a:schemeClr val="tx1"/>
                </a:solidFill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3000" dirty="0">
                <a:solidFill>
                  <a:schemeClr val="tx1"/>
                </a:solidFill>
                <a:ea typeface="宋体" panose="02010600030101010101" pitchFamily="2" charset="-122"/>
              </a:rPr>
              <a:t>无症状感染期    持续时间一般为</a:t>
            </a:r>
            <a:r>
              <a:rPr lang="en-US" altLang="zh-CN" sz="3000" b="1" dirty="0">
                <a:solidFill>
                  <a:schemeClr val="tx1"/>
                </a:solidFill>
                <a:ea typeface="宋体" panose="02010600030101010101" pitchFamily="2" charset="-122"/>
              </a:rPr>
              <a:t>6</a:t>
            </a:r>
            <a:r>
              <a:rPr lang="zh-CN" altLang="en-US" sz="3000" b="1" dirty="0">
                <a:solidFill>
                  <a:schemeClr val="tx1"/>
                </a:solidFill>
                <a:ea typeface="宋体" panose="02010600030101010101" pitchFamily="2" charset="-122"/>
              </a:rPr>
              <a:t>～</a:t>
            </a:r>
            <a:r>
              <a:rPr lang="en-US" altLang="zh-CN" sz="3000" b="1" dirty="0">
                <a:solidFill>
                  <a:schemeClr val="tx1"/>
                </a:solidFill>
                <a:ea typeface="宋体" panose="02010600030101010101" pitchFamily="2" charset="-122"/>
              </a:rPr>
              <a:t>8</a:t>
            </a:r>
            <a:r>
              <a:rPr lang="zh-CN" altLang="en-US" sz="3000" b="1" dirty="0">
                <a:solidFill>
                  <a:schemeClr val="tx1"/>
                </a:solidFill>
                <a:ea typeface="宋体" panose="02010600030101010101" pitchFamily="2" charset="-122"/>
              </a:rPr>
              <a:t>年。</a:t>
            </a:r>
            <a:endParaRPr lang="zh-CN" altLang="en-US" sz="30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3000" dirty="0">
                <a:solidFill>
                  <a:schemeClr val="tx1"/>
                </a:solidFill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3000" dirty="0">
                <a:solidFill>
                  <a:schemeClr val="tx1"/>
                </a:solidFill>
                <a:ea typeface="宋体" panose="02010600030101010101" pitchFamily="2" charset="-122"/>
              </a:rPr>
              <a:t>艾滋病期    为感染</a:t>
            </a:r>
            <a:r>
              <a:rPr lang="en-US" altLang="zh-CN" sz="3000" dirty="0">
                <a:solidFill>
                  <a:schemeClr val="tx1"/>
                </a:solidFill>
                <a:ea typeface="宋体" panose="02010600030101010101" pitchFamily="2" charset="-122"/>
              </a:rPr>
              <a:t>HIV</a:t>
            </a:r>
            <a:r>
              <a:rPr lang="zh-CN" altLang="en-US" sz="3000" dirty="0">
                <a:solidFill>
                  <a:schemeClr val="tx1"/>
                </a:solidFill>
                <a:ea typeface="宋体" panose="02010600030101010101" pitchFamily="2" charset="-122"/>
              </a:rPr>
              <a:t>后的最终阶段。此期主要临床表现为</a:t>
            </a:r>
            <a:r>
              <a:rPr lang="en-US" altLang="zh-CN" sz="3000" dirty="0">
                <a:solidFill>
                  <a:schemeClr val="tx1"/>
                </a:solidFill>
                <a:ea typeface="宋体" panose="02010600030101010101" pitchFamily="2" charset="-122"/>
              </a:rPr>
              <a:t>HIV</a:t>
            </a:r>
            <a:r>
              <a:rPr lang="zh-CN" altLang="en-US" sz="3000" dirty="0">
                <a:solidFill>
                  <a:schemeClr val="tx1"/>
                </a:solidFill>
                <a:ea typeface="宋体" panose="02010600030101010101" pitchFamily="2" charset="-122"/>
              </a:rPr>
              <a:t>相关症状、各种机会性感染及肿瘤。主要表现为持续</a:t>
            </a:r>
            <a:r>
              <a:rPr lang="en-US" altLang="zh-CN" sz="3000" dirty="0">
                <a:solidFill>
                  <a:schemeClr val="tx1"/>
                </a:solidFill>
                <a:ea typeface="宋体" panose="02010600030101010101" pitchFamily="2" charset="-122"/>
              </a:rPr>
              <a:t>1</a:t>
            </a:r>
            <a:r>
              <a:rPr lang="zh-CN" altLang="en-US" sz="3000" dirty="0">
                <a:solidFill>
                  <a:schemeClr val="tx1"/>
                </a:solidFill>
                <a:ea typeface="宋体" panose="02010600030101010101" pitchFamily="2" charset="-122"/>
              </a:rPr>
              <a:t>个月以上的发热、盗汗、腹泻；体重减轻常超过</a:t>
            </a:r>
            <a:r>
              <a:rPr lang="en-US" altLang="zh-CN" sz="3000" dirty="0">
                <a:solidFill>
                  <a:schemeClr val="tx1"/>
                </a:solidFill>
                <a:ea typeface="宋体" panose="02010600030101010101" pitchFamily="2" charset="-122"/>
              </a:rPr>
              <a:t>10%</a:t>
            </a:r>
            <a:r>
              <a:rPr lang="zh-CN" altLang="en-US" sz="3000" dirty="0">
                <a:solidFill>
                  <a:schemeClr val="tx1"/>
                </a:solidFill>
                <a:ea typeface="宋体" panose="02010600030101010101" pitchFamily="2" charset="-122"/>
              </a:rPr>
              <a:t>。部分患者表现为神经精神症状，另外还可出现持续性</a:t>
            </a:r>
            <a:r>
              <a:rPr lang="zh-CN" altLang="en-US" sz="3000" b="1" dirty="0">
                <a:solidFill>
                  <a:schemeClr val="tx1"/>
                </a:solidFill>
                <a:ea typeface="宋体" panose="02010600030101010101" pitchFamily="2" charset="-122"/>
              </a:rPr>
              <a:t>全身性淋巴结肿大</a:t>
            </a:r>
            <a:r>
              <a:rPr lang="zh-CN" altLang="en-US" sz="3000" dirty="0">
                <a:solidFill>
                  <a:schemeClr val="tx1"/>
                </a:solidFill>
                <a:ea typeface="宋体" panose="02010600030101010101" pitchFamily="2" charset="-122"/>
              </a:rPr>
              <a:t>。</a:t>
            </a:r>
            <a:endParaRPr lang="zh-CN" altLang="en-US" sz="30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1981200" y="228600"/>
            <a:ext cx="6477000" cy="8683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3600" dirty="0">
                <a:ea typeface="宋体" panose="02010600030101010101" pitchFamily="2" charset="-122"/>
              </a:rPr>
              <a:t>第七节 性传播疾病的口腔表现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dissolve/>
    <p:sndAc>
      <p:stSnd>
        <p:snd r:embed="rId1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1752600" y="1143000"/>
            <a:ext cx="8610600" cy="45720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HIV</a:t>
            </a:r>
            <a:r>
              <a:rPr kumimoji="0" lang="zh-CN" altLang="en-US" sz="3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感染的口腔表现</a:t>
            </a:r>
            <a:endParaRPr kumimoji="0" lang="en-US" altLang="zh-CN" sz="30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3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3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）口腔念珠菌病：在</a:t>
            </a:r>
            <a:r>
              <a:rPr kumimoji="0" lang="en-US" altLang="zh-CN" sz="3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HIV</a:t>
            </a:r>
            <a:r>
              <a:rPr kumimoji="0" lang="zh-CN" altLang="en-US" sz="3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感染者的口腔损害中最为常见，而且常在疾病早期就表现出来，是免疫抑制的早期征象。常表现为假膜型、红斑型口腔念珠菌病。</a:t>
            </a:r>
            <a:endParaRPr kumimoji="0" lang="zh-CN" altLang="en-US" sz="30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3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3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）毛状白斑</a:t>
            </a:r>
            <a:r>
              <a:rPr kumimoji="0" lang="en-US" altLang="zh-CN" sz="3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:</a:t>
            </a:r>
            <a:r>
              <a:rPr kumimoji="0" lang="zh-CN" altLang="en-US" sz="3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被认为是患者全身免疫严重抑制的征象之一，其发生与</a:t>
            </a:r>
            <a:r>
              <a:rPr kumimoji="0" lang="en-US" altLang="zh-CN" sz="3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EB</a:t>
            </a:r>
            <a:r>
              <a:rPr kumimoji="0" lang="zh-CN" altLang="en-US" sz="3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（人类疱疹病毒</a:t>
            </a:r>
            <a:r>
              <a:rPr kumimoji="0" lang="en-US" altLang="zh-CN" sz="3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4</a:t>
            </a:r>
            <a:r>
              <a:rPr kumimoji="0" lang="zh-CN" altLang="en-US" sz="3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型）病毒感染有关。 </a:t>
            </a:r>
            <a:endParaRPr kumimoji="0" lang="zh-CN" altLang="en-US" sz="30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0" lang="zh-CN" altLang="en-US" sz="30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981200" y="228600"/>
            <a:ext cx="6477000" cy="8683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3600" dirty="0">
                <a:ea typeface="宋体" panose="02010600030101010101" pitchFamily="2" charset="-122"/>
              </a:rPr>
              <a:t>第七节 性传播疾病的口腔表现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dissolve/>
    <p:sndAc>
      <p:stSnd>
        <p:snd r:embed="rId1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1676400" y="1219200"/>
            <a:ext cx="8915400" cy="2057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3. 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卡波西肉瘤  </a:t>
            </a:r>
            <a:endParaRPr kumimoji="0" lang="zh-CN" altLang="en-US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卡波西肉瘤是</a:t>
            </a:r>
            <a:r>
              <a:rPr kumimoji="0" lang="en-US" altLang="zh-CN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HIV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感染中最常见的口腔恶性肿瘤，是艾滋病的临床诊断指征之一。</a:t>
            </a:r>
            <a:endParaRPr kumimoji="0" lang="zh-CN" altLang="en-US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7655" y="2985135"/>
            <a:ext cx="3521075" cy="320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10577" b="16341"/>
          <a:stretch>
            <a:fillRect/>
          </a:stretch>
        </p:blipFill>
        <p:spPr>
          <a:xfrm>
            <a:off x="5186363" y="2812733"/>
            <a:ext cx="5334000" cy="2835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1981200" y="228600"/>
            <a:ext cx="6477000" cy="8683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3600" dirty="0">
                <a:ea typeface="宋体" panose="02010600030101010101" pitchFamily="2" charset="-122"/>
              </a:rPr>
              <a:t>第七节 性传播疾病的口腔表现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dissolve/>
    <p:sndAc>
      <p:stSnd>
        <p:snd r:embed="rId3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083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charRg st="11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083">
                                            <p:txEl>
                                              <p:charRg st="11" end="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1676400" y="1219200"/>
            <a:ext cx="8382000" cy="5105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4. HIV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相关性牙周病变</a:t>
            </a:r>
            <a:endParaRPr kumimoji="0" lang="zh-CN" altLang="en-US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）牙龈线形红斑，又称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HIV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相关性龈炎，表现为游离龈界限清楚火红色的充血带，宽约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～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3mm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en-US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）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HIV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相关性牙周炎 </a:t>
            </a:r>
            <a:endParaRPr kumimoji="0" lang="zh-CN" altLang="en-US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）急性坏死性溃疡性牙龈炎</a:t>
            </a:r>
            <a:endParaRPr kumimoji="0" lang="zh-CN" altLang="en-US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4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）坏死性牙周炎  </a:t>
            </a:r>
            <a:endParaRPr kumimoji="0" lang="zh-CN" altLang="en-US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）坏死性口炎  表现为广泛的组织坏死，严重者与走马牙疳相似。 </a:t>
            </a:r>
            <a:endParaRPr kumimoji="0" lang="zh-CN" altLang="en-US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6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）溃疡性损害  发生复发性阿弗他溃疡。此外，可发生非特异性口腔溃疡。</a:t>
            </a:r>
            <a:endParaRPr kumimoji="0" lang="zh-CN" altLang="en-US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7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）涎腺疾病  </a:t>
            </a:r>
            <a:endParaRPr kumimoji="0" lang="zh-CN" altLang="en-US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8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）非霍奇金淋巴瘤 </a:t>
            </a:r>
            <a:r>
              <a:rPr kumimoji="0" lang="zh-CN" alt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1981200" y="228600"/>
            <a:ext cx="6477000" cy="8683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3600" dirty="0">
                <a:ea typeface="宋体" panose="02010600030101010101" pitchFamily="2" charset="-122"/>
              </a:rPr>
              <a:t>第七节 性传播疾病的口腔表现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dissolve/>
    <p:sndAc>
      <p:stSnd>
        <p:snd r:embed="rId1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口腔单纯疱疹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7837" y="1955027"/>
            <a:ext cx="9778525" cy="36677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单纯疱疹病毒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HSV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有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两个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血清型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719455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</a:rPr>
              <a:t>Ⅰ型单纯疱疹病毒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HSV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—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引起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口腔损害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719455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Ⅱ型单纯疱疹病毒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HSV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传染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途径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marL="719455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直接接触传染：飞沫、唾液及疱疹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液。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marL="719455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间接传染：食具和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衣物。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9616" y="983909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病因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标题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744855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/>
              <a:t>随堂测试</a:t>
            </a:r>
            <a:endParaRPr lang="zh-CN" altLang="en-US" dirty="0"/>
          </a:p>
        </p:txBody>
      </p:sp>
      <p:sp>
        <p:nvSpPr>
          <p:cNvPr id="52226" name="内容占位符 2"/>
          <p:cNvSpPr>
            <a:spLocks noGrp="1"/>
          </p:cNvSpPr>
          <p:nvPr>
            <p:ph idx="1"/>
          </p:nvPr>
        </p:nvSpPr>
        <p:spPr>
          <a:xfrm>
            <a:off x="609600" y="1244600"/>
            <a:ext cx="10972800" cy="4881880"/>
          </a:xfrm>
        </p:spPr>
        <p:txBody>
          <a:bodyPr vert="horz" wrap="square" lIns="91440" tIns="45720" rIns="91440" bIns="45720" anchor="t" anchorCtr="0"/>
          <a:p>
            <a:pPr marL="0" indent="0" eaLnBrk="1" hangingPunct="1">
              <a:buNone/>
            </a:pP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1.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原发性疱疹性口炎好发人群是</a:t>
            </a:r>
            <a:endParaRPr lang="en-US" altLang="zh-CN" b="1" dirty="0">
              <a:solidFill>
                <a:srgbClr val="497EBF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A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、老年人    </a:t>
            </a: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B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、</a:t>
            </a: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6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岁以下儿童   </a:t>
            </a: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C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、青少年</a:t>
            </a:r>
            <a:endParaRPr lang="en-US" altLang="zh-CN" b="1" dirty="0">
              <a:solidFill>
                <a:srgbClr val="497EBF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D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、更年期妇女   </a:t>
            </a: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E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、</a:t>
            </a: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40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岁左右的中年人</a:t>
            </a:r>
            <a:endParaRPr lang="en-US" altLang="zh-CN" b="1" dirty="0">
              <a:solidFill>
                <a:srgbClr val="497EBF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2.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雪口病的病因是</a:t>
            </a:r>
            <a:endParaRPr lang="en-US" altLang="zh-CN" b="1" dirty="0">
              <a:solidFill>
                <a:srgbClr val="497EBF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A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、链球菌感染          </a:t>
            </a: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B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、结核杆菌感染</a:t>
            </a:r>
            <a:endParaRPr lang="en-US" altLang="zh-CN" b="1" dirty="0">
              <a:solidFill>
                <a:srgbClr val="497EBF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C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、</a:t>
            </a: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B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族维生素缺乏导致的营养不良</a:t>
            </a:r>
            <a:endParaRPr lang="en-US" altLang="zh-CN" b="1" dirty="0">
              <a:solidFill>
                <a:srgbClr val="497EBF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D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、口腔念珠菌感染    </a:t>
            </a: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E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、病毒感染</a:t>
            </a:r>
            <a:endParaRPr lang="zh-CN" altLang="en-US" b="1" dirty="0">
              <a:solidFill>
                <a:srgbClr val="497EBF"/>
              </a:solidFill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48600" y="1447800"/>
            <a:ext cx="5130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lang="zh-CN" altLang="en-US" sz="3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10200" y="3200400"/>
            <a:ext cx="5130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eaLnBrk="0" hangingPunct="0"/>
            <a:r>
              <a:rPr lang="en-US" altLang="zh-CN" sz="36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lang="zh-CN" altLang="en-US" sz="36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dissolve/>
    <p:sndAc>
      <p:stSnd>
        <p:snd r:embed="rId1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内容占位符 2"/>
          <p:cNvSpPr>
            <a:spLocks noGrp="1"/>
          </p:cNvSpPr>
          <p:nvPr>
            <p:ph idx="1"/>
          </p:nvPr>
        </p:nvSpPr>
        <p:spPr>
          <a:xfrm>
            <a:off x="1010920" y="1465580"/>
            <a:ext cx="10137140" cy="4733925"/>
          </a:xfrm>
        </p:spPr>
        <p:txBody>
          <a:bodyPr vert="horz" wrap="square" lIns="91440" tIns="45720" rIns="91440" bIns="45720" anchor="t" anchorCtr="0"/>
          <a:p>
            <a:pPr marL="0" indent="0" eaLnBrk="1" hangingPunct="1">
              <a:buNone/>
            </a:pP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3.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轻型阿弗他溃疡发作时，其特征是</a:t>
            </a:r>
            <a:endParaRPr lang="en-US" altLang="zh-CN" b="1" dirty="0">
              <a:solidFill>
                <a:srgbClr val="497EBF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A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、浅、小、黄、痛  </a:t>
            </a: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B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、深、大、黄、痛</a:t>
            </a:r>
            <a:endParaRPr lang="en-US" altLang="zh-CN" b="1" dirty="0">
              <a:solidFill>
                <a:srgbClr val="497EBF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C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、黄、红、凹、痛  </a:t>
            </a: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D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、深、大、凹、痛</a:t>
            </a:r>
            <a:endParaRPr lang="en-US" altLang="zh-CN" b="1" dirty="0">
              <a:solidFill>
                <a:srgbClr val="497EBF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E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、浅、红、凹、痛</a:t>
            </a:r>
            <a:endParaRPr lang="en-US" altLang="zh-CN" b="1" dirty="0">
              <a:solidFill>
                <a:srgbClr val="497EBF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4.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属于自身免疫性疾病的是</a:t>
            </a:r>
            <a:endParaRPr lang="en-US" altLang="zh-CN" b="1" dirty="0">
              <a:solidFill>
                <a:srgbClr val="497EBF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A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、雪口病      </a:t>
            </a: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B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、寻常狼疮  </a:t>
            </a: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C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、带状疱疹</a:t>
            </a:r>
            <a:endParaRPr lang="en-US" altLang="zh-CN" b="1" dirty="0">
              <a:solidFill>
                <a:srgbClr val="497EBF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D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、手足口病  </a:t>
            </a:r>
            <a:r>
              <a:rPr lang="en-US" altLang="zh-CN" b="1" dirty="0">
                <a:solidFill>
                  <a:srgbClr val="497EBF"/>
                </a:solidFill>
                <a:ea typeface="宋体" panose="02010600030101010101" pitchFamily="2" charset="-122"/>
              </a:rPr>
              <a:t>E</a:t>
            </a:r>
            <a:r>
              <a:rPr lang="zh-CN" altLang="en-US" b="1" dirty="0">
                <a:solidFill>
                  <a:srgbClr val="497EBF"/>
                </a:solidFill>
                <a:ea typeface="宋体" panose="02010600030101010101" pitchFamily="2" charset="-122"/>
              </a:rPr>
              <a:t>、寻常型天疱疮</a:t>
            </a:r>
            <a:endParaRPr lang="zh-CN" altLang="en-US" b="1" dirty="0">
              <a:solidFill>
                <a:srgbClr val="497EBF"/>
              </a:solidFill>
              <a:ea typeface="宋体" panose="02010600030101010101" pitchFamily="2" charset="-122"/>
            </a:endParaRPr>
          </a:p>
        </p:txBody>
      </p:sp>
      <p:sp>
        <p:nvSpPr>
          <p:cNvPr id="5325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/>
              <a:t>随堂测试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403080" y="1464945"/>
            <a:ext cx="657860" cy="7829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noAutofit/>
          </a:bodyPr>
          <a:p>
            <a:pPr eaLnBrk="0" hangingPunct="0"/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lang="zh-CN" altLang="en-US" sz="3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80910" y="4132580"/>
            <a:ext cx="531495" cy="69913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noAutofit/>
          </a:bodyPr>
          <a:p>
            <a:pPr eaLnBrk="0" hangingPunct="0"/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endParaRPr lang="zh-CN" altLang="en-US" sz="3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dissolve/>
    <p:sndAc>
      <p:stSnd>
        <p:snd r:embed="rId1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内容占位符 2"/>
          <p:cNvSpPr>
            <a:spLocks noGrp="1"/>
          </p:cNvSpPr>
          <p:nvPr>
            <p:ph idx="1"/>
          </p:nvPr>
        </p:nvSpPr>
        <p:spPr>
          <a:xfrm>
            <a:off x="916305" y="1156970"/>
            <a:ext cx="9370695" cy="5024755"/>
          </a:xfrm>
        </p:spPr>
        <p:txBody>
          <a:bodyPr vert="horz" wrap="square" lIns="91440" tIns="45720" rIns="91440" bIns="45720" anchor="t" anchorCtr="0"/>
          <a:p>
            <a:pPr marL="0" indent="0" eaLnBrk="1" hangingPunct="1">
              <a:buNone/>
            </a:pPr>
            <a:r>
              <a:rPr lang="en-US" altLang="zh-CN" sz="3200" b="1" dirty="0">
                <a:solidFill>
                  <a:srgbClr val="497EBF"/>
                </a:solidFill>
                <a:ea typeface="宋体" panose="02010600030101010101" pitchFamily="2" charset="-122"/>
              </a:rPr>
              <a:t>5.</a:t>
            </a:r>
            <a:r>
              <a:rPr lang="zh-CN" altLang="en-US" sz="3200" b="1" dirty="0">
                <a:solidFill>
                  <a:srgbClr val="497EBF"/>
                </a:solidFill>
                <a:ea typeface="宋体" panose="02010600030101010101" pitchFamily="2" charset="-122"/>
              </a:rPr>
              <a:t>白斑的最好发部位是</a:t>
            </a:r>
            <a:endParaRPr lang="en-US" altLang="zh-CN" sz="3200" b="1" dirty="0">
              <a:solidFill>
                <a:srgbClr val="497EBF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sz="3200" b="1" dirty="0">
                <a:solidFill>
                  <a:srgbClr val="497EBF"/>
                </a:solidFill>
                <a:ea typeface="宋体" panose="02010600030101010101" pitchFamily="2" charset="-122"/>
              </a:rPr>
              <a:t>A</a:t>
            </a:r>
            <a:r>
              <a:rPr lang="zh-CN" altLang="en-US" sz="3200" b="1" dirty="0">
                <a:solidFill>
                  <a:srgbClr val="497EBF"/>
                </a:solidFill>
                <a:ea typeface="宋体" panose="02010600030101010101" pitchFamily="2" charset="-122"/>
              </a:rPr>
              <a:t>、口底黏膜    </a:t>
            </a:r>
            <a:r>
              <a:rPr lang="en-US" altLang="zh-CN" sz="3200" b="1" dirty="0">
                <a:solidFill>
                  <a:srgbClr val="497EBF"/>
                </a:solidFill>
                <a:ea typeface="宋体" panose="02010600030101010101" pitchFamily="2" charset="-122"/>
              </a:rPr>
              <a:t>B</a:t>
            </a:r>
            <a:r>
              <a:rPr lang="zh-CN" altLang="en-US" sz="3200" b="1" dirty="0">
                <a:solidFill>
                  <a:srgbClr val="497EBF"/>
                </a:solidFill>
                <a:ea typeface="宋体" panose="02010600030101010101" pitchFamily="2" charset="-122"/>
              </a:rPr>
              <a:t>、舌腹黏膜   </a:t>
            </a:r>
            <a:r>
              <a:rPr lang="en-US" altLang="zh-CN" sz="3200" b="1" dirty="0">
                <a:solidFill>
                  <a:srgbClr val="497EBF"/>
                </a:solidFill>
                <a:ea typeface="宋体" panose="02010600030101010101" pitchFamily="2" charset="-122"/>
              </a:rPr>
              <a:t>C</a:t>
            </a:r>
            <a:r>
              <a:rPr lang="zh-CN" altLang="en-US" sz="3200" b="1" dirty="0">
                <a:solidFill>
                  <a:srgbClr val="497EBF"/>
                </a:solidFill>
                <a:ea typeface="宋体" panose="02010600030101010101" pitchFamily="2" charset="-122"/>
              </a:rPr>
              <a:t>、颊黏膜</a:t>
            </a:r>
            <a:r>
              <a:rPr lang="en-US" altLang="zh-CN" sz="3200" b="1" dirty="0">
                <a:solidFill>
                  <a:srgbClr val="497EBF"/>
                </a:solidFill>
                <a:ea typeface="宋体" panose="02010600030101010101" pitchFamily="2" charset="-122"/>
              </a:rPr>
              <a:t>D</a:t>
            </a:r>
            <a:r>
              <a:rPr lang="zh-CN" altLang="en-US" sz="3200" b="1" dirty="0">
                <a:solidFill>
                  <a:srgbClr val="497EBF"/>
                </a:solidFill>
                <a:ea typeface="宋体" panose="02010600030101010101" pitchFamily="2" charset="-122"/>
              </a:rPr>
              <a:t>、软、硬腭黏膜    </a:t>
            </a:r>
            <a:r>
              <a:rPr lang="en-US" altLang="zh-CN" sz="3200" b="1" dirty="0">
                <a:solidFill>
                  <a:srgbClr val="497EBF"/>
                </a:solidFill>
                <a:ea typeface="宋体" panose="02010600030101010101" pitchFamily="2" charset="-122"/>
              </a:rPr>
              <a:t>E</a:t>
            </a:r>
            <a:r>
              <a:rPr lang="zh-CN" altLang="en-US" sz="3200" b="1" dirty="0">
                <a:solidFill>
                  <a:srgbClr val="497EBF"/>
                </a:solidFill>
                <a:ea typeface="宋体" panose="02010600030101010101" pitchFamily="2" charset="-122"/>
              </a:rPr>
              <a:t>、唇红及唇黏膜</a:t>
            </a:r>
            <a:endParaRPr lang="en-US" altLang="zh-CN" sz="3200" b="1" dirty="0">
              <a:solidFill>
                <a:srgbClr val="497EBF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sz="3200" b="1" dirty="0">
                <a:solidFill>
                  <a:srgbClr val="497EBF"/>
                </a:solidFill>
                <a:ea typeface="宋体" panose="02010600030101010101" pitchFamily="2" charset="-122"/>
              </a:rPr>
              <a:t>6.</a:t>
            </a:r>
            <a:r>
              <a:rPr lang="zh-CN" altLang="en-US" sz="3200" b="1" dirty="0">
                <a:solidFill>
                  <a:srgbClr val="497EBF"/>
                </a:solidFill>
                <a:ea typeface="宋体" panose="02010600030101010101" pitchFamily="2" charset="-122"/>
              </a:rPr>
              <a:t>患者，女，</a:t>
            </a:r>
            <a:r>
              <a:rPr lang="en-US" altLang="zh-CN" sz="3200" b="1" dirty="0">
                <a:solidFill>
                  <a:srgbClr val="497EBF"/>
                </a:solidFill>
                <a:ea typeface="宋体" panose="02010600030101010101" pitchFamily="2" charset="-122"/>
              </a:rPr>
              <a:t>78</a:t>
            </a:r>
            <a:r>
              <a:rPr lang="zh-CN" altLang="en-US" sz="3200" b="1" dirty="0">
                <a:solidFill>
                  <a:srgbClr val="497EBF"/>
                </a:solidFill>
                <a:ea typeface="宋体" panose="02010600030101010101" pitchFamily="2" charset="-122"/>
              </a:rPr>
              <a:t>岁，口角糜烂两个月。查：双侧口角区湿白糜烂有皲裂线，全口义齿重度磨耗。此患者应属于哪一类口角炎</a:t>
            </a:r>
            <a:endParaRPr lang="en-US" altLang="zh-CN" sz="3200" b="1" dirty="0">
              <a:solidFill>
                <a:srgbClr val="497EBF"/>
              </a:solidFill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sz="3200" b="1" dirty="0">
                <a:solidFill>
                  <a:srgbClr val="497EBF"/>
                </a:solidFill>
                <a:ea typeface="宋体" panose="02010600030101010101" pitchFamily="2" charset="-122"/>
              </a:rPr>
              <a:t>A</a:t>
            </a:r>
            <a:r>
              <a:rPr lang="zh-CN" altLang="en-US" sz="3200" b="1" dirty="0">
                <a:solidFill>
                  <a:srgbClr val="497EBF"/>
                </a:solidFill>
                <a:ea typeface="宋体" panose="02010600030101010101" pitchFamily="2" charset="-122"/>
              </a:rPr>
              <a:t>、营养不良性口角炎</a:t>
            </a:r>
            <a:r>
              <a:rPr lang="en-US" altLang="zh-CN" sz="3200" b="1" dirty="0">
                <a:solidFill>
                  <a:srgbClr val="497EBF"/>
                </a:solidFill>
                <a:ea typeface="宋体" panose="02010600030101010101" pitchFamily="2" charset="-122"/>
              </a:rPr>
              <a:t>B</a:t>
            </a:r>
            <a:r>
              <a:rPr lang="zh-CN" altLang="en-US" sz="3200" b="1" dirty="0">
                <a:solidFill>
                  <a:srgbClr val="497EBF"/>
                </a:solidFill>
                <a:ea typeface="宋体" panose="02010600030101010101" pitchFamily="2" charset="-122"/>
              </a:rPr>
              <a:t>、念珠菌性口角炎</a:t>
            </a:r>
            <a:r>
              <a:rPr lang="en-US" altLang="zh-CN" sz="3200" b="1" dirty="0">
                <a:solidFill>
                  <a:srgbClr val="497EBF"/>
                </a:solidFill>
                <a:ea typeface="宋体" panose="02010600030101010101" pitchFamily="2" charset="-122"/>
              </a:rPr>
              <a:t>C</a:t>
            </a:r>
            <a:r>
              <a:rPr lang="zh-CN" altLang="en-US" sz="3200" b="1" dirty="0">
                <a:solidFill>
                  <a:srgbClr val="497EBF"/>
                </a:solidFill>
                <a:ea typeface="宋体" panose="02010600030101010101" pitchFamily="2" charset="-122"/>
              </a:rPr>
              <a:t>、接触性口角炎</a:t>
            </a:r>
            <a:r>
              <a:rPr lang="en-US" altLang="zh-CN" sz="3200" b="1" dirty="0">
                <a:solidFill>
                  <a:srgbClr val="497EBF"/>
                </a:solidFill>
                <a:ea typeface="宋体" panose="02010600030101010101" pitchFamily="2" charset="-122"/>
              </a:rPr>
              <a:t>D</a:t>
            </a:r>
            <a:r>
              <a:rPr lang="zh-CN" altLang="en-US" sz="3200" b="1" dirty="0">
                <a:solidFill>
                  <a:srgbClr val="497EBF"/>
                </a:solidFill>
                <a:ea typeface="宋体" panose="02010600030101010101" pitchFamily="2" charset="-122"/>
              </a:rPr>
              <a:t>、创作性口角炎</a:t>
            </a:r>
            <a:r>
              <a:rPr lang="en-US" altLang="zh-CN" sz="3200" b="1" dirty="0">
                <a:solidFill>
                  <a:srgbClr val="497EBF"/>
                </a:solidFill>
                <a:ea typeface="宋体" panose="02010600030101010101" pitchFamily="2" charset="-122"/>
              </a:rPr>
              <a:t>E</a:t>
            </a:r>
            <a:r>
              <a:rPr lang="zh-CN" altLang="en-US" sz="3200" b="1" dirty="0">
                <a:solidFill>
                  <a:srgbClr val="497EBF"/>
                </a:solidFill>
                <a:ea typeface="宋体" panose="02010600030101010101" pitchFamily="2" charset="-122"/>
              </a:rPr>
              <a:t>以上均不是</a:t>
            </a:r>
            <a:endParaRPr lang="zh-CN" altLang="en-US" sz="3200" b="1" dirty="0">
              <a:solidFill>
                <a:srgbClr val="497EBF"/>
              </a:solidFill>
              <a:ea typeface="宋体" panose="02010600030101010101" pitchFamily="2" charset="-122"/>
            </a:endParaRPr>
          </a:p>
        </p:txBody>
      </p:sp>
      <p:sp>
        <p:nvSpPr>
          <p:cNvPr id="54274" name="标题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680085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/>
              <a:t>随堂测试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24600" y="1157605"/>
            <a:ext cx="513080" cy="85915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noAutofit/>
          </a:bodyPr>
          <a:p>
            <a:pPr eaLnBrk="0" hangingPunct="0"/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lang="zh-CN" altLang="en-US" sz="3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46520" y="3620770"/>
            <a:ext cx="2829560" cy="121539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noAutofit/>
          </a:bodyPr>
          <a:p>
            <a:pPr eaLnBrk="0" hangingPunct="0"/>
            <a:r>
              <a:rPr lang="en-US" altLang="zh-CN" sz="3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lang="zh-CN" altLang="en-US" sz="3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dissolve/>
    <p:sndAc>
      <p:stSnd>
        <p:snd r:embed="rId1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417320" y="1905635"/>
            <a:ext cx="8990965" cy="28384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 fontAlgn="base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Times New Roman" panose="02020603050405020304"/>
                <a:ea typeface="微软雅黑" panose="020B0503020204020204" pitchFamily="34" charset="-122"/>
              </a:rPr>
              <a:t>口腔黏膜病变种类繁多，临床表现也复杂多样；</a:t>
            </a:r>
            <a:endParaRPr lang="en-US" altLang="zh-CN" sz="24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defTabSz="685800" fontAlgn="base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Times New Roman" panose="02020603050405020304"/>
                <a:ea typeface="微软雅黑" panose="020B0503020204020204" pitchFamily="34" charset="-122"/>
              </a:rPr>
              <a:t>有些全身性疾病在口腔黏膜上有所表现，而有些口腔表征也可作为全身性疾病诊断的依据；</a:t>
            </a:r>
            <a:endParaRPr lang="en-US" altLang="zh-CN" sz="24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defTabSz="685800" fontAlgn="base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latin typeface="Times New Roman" panose="02020603050405020304"/>
                <a:ea typeface="微软雅黑" panose="020B0503020204020204" pitchFamily="34" charset="-122"/>
              </a:rPr>
              <a:t>医生在临床工作中要特别</a:t>
            </a:r>
            <a:r>
              <a:rPr lang="zh-CN" altLang="en-US" sz="2400" dirty="0" smtClean="0">
                <a:latin typeface="Times New Roman" panose="02020603050405020304"/>
                <a:ea typeface="微软雅黑" panose="020B0503020204020204" pitchFamily="34" charset="-122"/>
              </a:rPr>
              <a:t>关注患者的</a:t>
            </a:r>
            <a:r>
              <a:rPr lang="zh-CN" altLang="en-US" sz="2400" dirty="0">
                <a:latin typeface="Times New Roman" panose="02020603050405020304"/>
                <a:ea typeface="微软雅黑" panose="020B0503020204020204" pitchFamily="34" charset="-122"/>
              </a:rPr>
              <a:t>口腔黏膜病损表现，从而做到对全身疾病的早发现、早诊断、早</a:t>
            </a:r>
            <a:r>
              <a:rPr lang="zh-CN" altLang="en-US" sz="2400" dirty="0" smtClean="0">
                <a:latin typeface="Times New Roman" panose="02020603050405020304"/>
                <a:ea typeface="微软雅黑" panose="020B0503020204020204" pitchFamily="34" charset="-122"/>
              </a:rPr>
              <a:t>治疗。</a:t>
            </a:r>
            <a:endParaRPr lang="zh-CN" altLang="en-US" sz="2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8145" y="979055"/>
            <a:ext cx="2216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1905" y="1867303"/>
            <a:ext cx="722283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口腔白斑与口腔念珠菌病的鉴别？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8631" y="1893530"/>
            <a:ext cx="11234737" cy="37959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原发性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疱疹性口炎</a:t>
            </a:r>
            <a:endParaRPr lang="en-US" altLang="zh-CN" sz="20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Ⅰ型单纯疱疹病毒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引起。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多表现为：急性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疱疹性龈口炎。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多发于：6岁以下，尤其是6个月至2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岁。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）前驱期：有接触史；发热、咽喉肿痛等急性症状；患儿流涎、拒食、烦躁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不安。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）水疱期：成簇小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水疱。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糜烂期：水疱溃破后引起大面积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糜烂。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）愈合期：糜烂面逐渐缩小、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愈合。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67283" y="980295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临床表现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3" name="图片 2" descr="唇疱疹"/>
          <p:cNvPicPr>
            <a:picLocks noChangeAspect="1"/>
          </p:cNvPicPr>
          <p:nvPr/>
        </p:nvPicPr>
        <p:blipFill>
          <a:blip r:embed="rId1"/>
          <a:srcRect b="14054"/>
          <a:stretch>
            <a:fillRect/>
          </a:stretch>
        </p:blipFill>
        <p:spPr>
          <a:xfrm>
            <a:off x="7333615" y="1496695"/>
            <a:ext cx="4064000" cy="222123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7839" y="1685145"/>
            <a:ext cx="10410121" cy="333424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复发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性疱疹性口炎</a:t>
            </a:r>
            <a:endParaRPr lang="en-US" alt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30%～50%可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复发。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复发部位：口唇附近，又称复发性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唇疱疹。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）以多个成簇的水疱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开始；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）总是在原先发作过的位置或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附近；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）有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前驱症状。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唇疱疹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1380" y="963930"/>
            <a:ext cx="4565650" cy="2343150"/>
          </a:xfrm>
          <a:prstGeom prst="rect">
            <a:avLst/>
          </a:prstGeom>
        </p:spPr>
      </p:pic>
      <p:pic>
        <p:nvPicPr>
          <p:cNvPr id="4" name="图片 3" descr="唇疱疹2"/>
          <p:cNvPicPr>
            <a:picLocks noChangeAspect="1"/>
          </p:cNvPicPr>
          <p:nvPr/>
        </p:nvPicPr>
        <p:blipFill>
          <a:blip r:embed="rId2"/>
          <a:srcRect t="13777" r="48532" b="24097"/>
          <a:stretch>
            <a:fillRect/>
          </a:stretch>
        </p:blipFill>
        <p:spPr>
          <a:xfrm>
            <a:off x="5961380" y="3407410"/>
            <a:ext cx="4402455" cy="26574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36650"/>
            <a:ext cx="10972800" cy="4989830"/>
          </a:xfrm>
        </p:spPr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zh-CN" altLang="en-US" b="1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三、</a:t>
            </a:r>
            <a:r>
              <a:rPr lang="zh-CN" b="1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诊断</a:t>
            </a:r>
            <a:endParaRPr lang="zh-CN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临床表现：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常见。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实验室诊断：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特殊。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）非特异的疱疹病毒</a:t>
            </a:r>
            <a:r>
              <a:rPr lang="zh-CN" altLang="en-US" sz="24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检查；</a:t>
            </a:r>
            <a:endParaRPr lang="zh-CN" altLang="en-US" sz="24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）特异的HSV</a:t>
            </a:r>
            <a:r>
              <a:rPr lang="zh-CN" altLang="en-US" sz="24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检查。</a:t>
            </a:r>
            <a:endParaRPr lang="zh-CN" altLang="en-US" sz="24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endParaRPr lang="zh-CN" altLang="en-US" sz="2400"/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b="1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四、</a:t>
            </a:r>
            <a:r>
              <a:rPr lang="zh-CN" b="1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治疗</a:t>
            </a:r>
            <a:endParaRPr lang="zh-CN" b="1" dirty="0"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全身抗病毒治疗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）阿昔洛韦：效果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较好。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）利巴韦林：又名病毒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唑。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局部用药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）漱口液：0.1%～0.2%葡萄糖酸氯己定（洗必泰）溶液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、复方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硼酸溶液（多贝尔漱口液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）。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）软膏：3%阿昔洛韦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软膏。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endParaRPr lang="zh-CN" altLang="en-US" sz="2400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口腔念珠菌病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7839" y="1828800"/>
            <a:ext cx="11560492" cy="32419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1.</a:t>
            </a:r>
            <a:r>
              <a:rPr lang="zh-CN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致病菌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白色念珠菌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：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条件致病菌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热带念珠菌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高里念珠菌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局部刺激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义齿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、口干、皮肤潮湿等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78767" y="981075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病因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370,&quot;width&quot;:5690}"/>
</p:tagLst>
</file>

<file path=ppt/tags/tag2.xml><?xml version="1.0" encoding="utf-8"?>
<p:tagLst xmlns:p="http://schemas.openxmlformats.org/presentationml/2006/main">
  <p:tag name="ISPRING_RESOURCE_PATHS_HASH_2" val="69f2aac441ae1e14372982fe9b742d915697e70"/>
  <p:tag name="KSO_WPP_MARK_KEY" val="ddf8b83b-1253-4077-8a5e-98b703a7b334"/>
  <p:tag name="COMMONDATA" val="eyJoZGlkIjoiZjA4ZThhN2Q5Mzg5YTA5NzhjNGM0ODA3ZWVkMWQ5NDkifQ==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5255</Words>
  <Application>WPS 演示</Application>
  <PresentationFormat>宽屏</PresentationFormat>
  <Paragraphs>397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44</vt:i4>
      </vt:variant>
    </vt:vector>
  </HeadingPairs>
  <TitlesOfParts>
    <vt:vector size="61" baseType="lpstr">
      <vt:lpstr>Arial</vt:lpstr>
      <vt:lpstr>宋体</vt:lpstr>
      <vt:lpstr>Wingdings</vt:lpstr>
      <vt:lpstr>Arial Unicode MS</vt:lpstr>
      <vt:lpstr>华文行楷</vt:lpstr>
      <vt:lpstr>Calibri</vt:lpstr>
      <vt:lpstr>Calibri Light</vt:lpstr>
      <vt:lpstr>微软雅黑</vt:lpstr>
      <vt:lpstr>经典繁仿黑</vt:lpstr>
      <vt:lpstr>黑体</vt:lpstr>
      <vt:lpstr>Times New Roman</vt:lpstr>
      <vt:lpstr>Arial Unicode MS</vt:lpstr>
      <vt:lpstr>等线</vt:lpstr>
      <vt:lpstr>Calibri</vt:lpstr>
      <vt:lpstr>Office 主题</vt:lpstr>
      <vt:lpstr>自定义设计方案</vt:lpstr>
      <vt:lpstr>1_Office 主题</vt:lpstr>
      <vt:lpstr>PowerPoint 演示文稿</vt:lpstr>
      <vt:lpstr>第五章 口腔粘膜常见疾病</vt:lpstr>
      <vt:lpstr>PowerPoint 演示文稿</vt:lpstr>
      <vt:lpstr>第一节 口腔单纯疱疹</vt:lpstr>
      <vt:lpstr>PowerPoint 演示文稿</vt:lpstr>
      <vt:lpstr>PowerPoint 演示文稿</vt:lpstr>
      <vt:lpstr>PowerPoint 演示文稿</vt:lpstr>
      <vt:lpstr>PowerPoint 演示文稿</vt:lpstr>
      <vt:lpstr>第二节 口腔念珠菌病</vt:lpstr>
      <vt:lpstr>PowerPoint 演示文稿</vt:lpstr>
      <vt:lpstr>PowerPoint 演示文稿</vt:lpstr>
      <vt:lpstr>PowerPoint 演示文稿</vt:lpstr>
      <vt:lpstr>第三节 复发性阿弗他溃疡</vt:lpstr>
      <vt:lpstr>PowerPoint 演示文稿</vt:lpstr>
      <vt:lpstr>PowerPoint 演示文稿</vt:lpstr>
      <vt:lpstr>PowerPoint 演示文稿</vt:lpstr>
      <vt:lpstr>PowerPoint 演示文稿</vt:lpstr>
      <vt:lpstr>第四节  天疱疮</vt:lpstr>
      <vt:lpstr>第四节  天疱疮</vt:lpstr>
      <vt:lpstr>第四节  天疱疮</vt:lpstr>
      <vt:lpstr>第五节 口腔白斑病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第七节 性传播疾病的口腔表现</vt:lpstr>
      <vt:lpstr>第七节 性传播疾病的口腔表现</vt:lpstr>
      <vt:lpstr>第七节 性传播疾病的口腔表现</vt:lpstr>
      <vt:lpstr>第七节 性传播疾病的口腔表现</vt:lpstr>
      <vt:lpstr>第七节 性传播疾病的口腔表现</vt:lpstr>
      <vt:lpstr>第七节 性传播疾病的口腔表现</vt:lpstr>
      <vt:lpstr>第七节 性传播疾病的口腔表现</vt:lpstr>
      <vt:lpstr>第七节 性传播疾病的口腔表现</vt:lpstr>
      <vt:lpstr>第七节 性传播疾病的口腔表现</vt:lpstr>
      <vt:lpstr>第七节 性传播疾病的口腔表现</vt:lpstr>
      <vt:lpstr>第七节 性传播疾病的口腔表现</vt:lpstr>
      <vt:lpstr>第七节 性传播疾病的口腔表现</vt:lpstr>
      <vt:lpstr>第七节 性传播疾病的口腔表现</vt:lpstr>
      <vt:lpstr>随堂测试</vt:lpstr>
      <vt:lpstr>随堂测试</vt:lpstr>
      <vt:lpstr>随堂测试</vt:lpstr>
      <vt:lpstr>本章小结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9轮PPT模板</dc:title>
  <dc:creator>Chris</dc:creator>
  <cp:lastModifiedBy>Season</cp:lastModifiedBy>
  <cp:revision>223</cp:revision>
  <dcterms:created xsi:type="dcterms:W3CDTF">2017-08-10T17:46:00Z</dcterms:created>
  <dcterms:modified xsi:type="dcterms:W3CDTF">2022-12-14T12:10:52Z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DEE4319D4E01426BBF77E7F2C55AAE3C</vt:lpwstr>
  </property>
</Properties>
</file>